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259" r:id="rId2"/>
    <p:sldId id="256" r:id="rId3"/>
    <p:sldId id="260" r:id="rId4"/>
    <p:sldId id="261" r:id="rId5"/>
    <p:sldId id="351" r:id="rId6"/>
    <p:sldId id="262" r:id="rId7"/>
    <p:sldId id="331" r:id="rId8"/>
    <p:sldId id="352" r:id="rId9"/>
    <p:sldId id="264" r:id="rId10"/>
    <p:sldId id="333" r:id="rId11"/>
    <p:sldId id="349" r:id="rId12"/>
    <p:sldId id="340" r:id="rId13"/>
    <p:sldId id="266" r:id="rId14"/>
    <p:sldId id="278" r:id="rId15"/>
    <p:sldId id="341" r:id="rId16"/>
    <p:sldId id="268" r:id="rId17"/>
    <p:sldId id="345" r:id="rId18"/>
    <p:sldId id="346" r:id="rId19"/>
    <p:sldId id="335" r:id="rId20"/>
    <p:sldId id="353" r:id="rId21"/>
    <p:sldId id="343" r:id="rId22"/>
    <p:sldId id="272" r:id="rId23"/>
    <p:sldId id="273" r:id="rId24"/>
    <p:sldId id="274" r:id="rId25"/>
    <p:sldId id="275" r:id="rId26"/>
    <p:sldId id="279" r:id="rId27"/>
    <p:sldId id="280" r:id="rId28"/>
    <p:sldId id="348" r:id="rId29"/>
    <p:sldId id="282" r:id="rId30"/>
    <p:sldId id="283" r:id="rId31"/>
    <p:sldId id="286" r:id="rId32"/>
    <p:sldId id="281" r:id="rId33"/>
    <p:sldId id="285" r:id="rId34"/>
    <p:sldId id="344" r:id="rId35"/>
  </p:sldIdLst>
  <p:sldSz cx="9144000" cy="6858000" type="screen4x3"/>
  <p:notesSz cx="6934200" cy="9234488"/>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pencer Foxworth" initials="SF" lastIdx="9" clrIdx="0"/>
  <p:cmAuthor id="1" name="Kelly Clement" initials="KC" lastIdx="0" clrIdx="1"/>
  <p:cmAuthor id="2" name="Holly Gibson" initials="H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DAA"/>
    <a:srgbClr val="961313"/>
    <a:srgbClr val="7AC143"/>
    <a:srgbClr val="AFDA8E"/>
    <a:srgbClr val="FFC425"/>
    <a:srgbClr val="F78E1E"/>
    <a:srgbClr val="F5750B"/>
    <a:srgbClr val="5E6E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37" autoAdjust="0"/>
    <p:restoredTop sz="70047" autoAdjust="0"/>
  </p:normalViewPr>
  <p:slideViewPr>
    <p:cSldViewPr>
      <p:cViewPr varScale="1">
        <p:scale>
          <a:sx n="75" d="100"/>
          <a:sy n="75" d="100"/>
        </p:scale>
        <p:origin x="-744" y="-10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234" y="-108"/>
      </p:cViewPr>
      <p:guideLst>
        <p:guide orient="horz" pos="2909"/>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5"/>
          <p:cNvSpPr>
            <a:spLocks noGrp="1"/>
          </p:cNvSpPr>
          <p:nvPr>
            <p:ph type="ftr" sz="quarter" idx="2"/>
          </p:nvPr>
        </p:nvSpPr>
        <p:spPr>
          <a:xfrm>
            <a:off x="0" y="8602772"/>
            <a:ext cx="3112225" cy="614257"/>
          </a:xfrm>
          <a:prstGeom prst="rect">
            <a:avLst/>
          </a:prstGeom>
        </p:spPr>
        <p:txBody>
          <a:bodyPr vert="horz" lIns="96432" tIns="48213" rIns="96432" bIns="48213" rtlCol="0" anchor="b"/>
          <a:lstStyle>
            <a:lvl1pPr algn="l" fontAlgn="auto">
              <a:spcBef>
                <a:spcPts val="0"/>
              </a:spcBef>
              <a:spcAft>
                <a:spcPts val="0"/>
              </a:spcAft>
              <a:defRPr sz="800">
                <a:latin typeface="Arial" pitchFamily="34" charset="0"/>
                <a:cs typeface="Arial" pitchFamily="34" charset="0"/>
              </a:defRPr>
            </a:lvl1pPr>
          </a:lstStyle>
          <a:p>
            <a:pPr>
              <a:defRPr/>
            </a:pPr>
            <a:r>
              <a:rPr lang="en-US" dirty="0" smtClean="0"/>
              <a:t>Stepping Stones to Using Data, ER, AMD</a:t>
            </a:r>
          </a:p>
          <a:p>
            <a:pPr>
              <a:defRPr/>
            </a:pPr>
            <a:r>
              <a:rPr lang="en-US" dirty="0" smtClean="0"/>
              <a:t>Revised 6/2012</a:t>
            </a:r>
          </a:p>
          <a:p>
            <a:pPr>
              <a:defRPr/>
            </a:pPr>
            <a:r>
              <a:rPr lang="en-US" dirty="0" smtClean="0"/>
              <a:t>© 2012 Northwest Evaluation Association™</a:t>
            </a:r>
            <a:endParaRPr lang="en-US" dirty="0"/>
          </a:p>
        </p:txBody>
      </p:sp>
      <p:sp>
        <p:nvSpPr>
          <p:cNvPr id="5" name="Slide Number Placeholder 6"/>
          <p:cNvSpPr>
            <a:spLocks noGrp="1"/>
          </p:cNvSpPr>
          <p:nvPr>
            <p:ph type="sldNum" sz="quarter" idx="3"/>
          </p:nvPr>
        </p:nvSpPr>
        <p:spPr>
          <a:xfrm>
            <a:off x="3821976" y="8734512"/>
            <a:ext cx="3112225" cy="482517"/>
          </a:xfrm>
          <a:prstGeom prst="rect">
            <a:avLst/>
          </a:prstGeom>
        </p:spPr>
        <p:txBody>
          <a:bodyPr vert="horz" lIns="96432" tIns="48213" rIns="96432" bIns="48213" rtlCol="0" anchor="b"/>
          <a:lstStyle>
            <a:lvl1pPr algn="r" fontAlgn="auto">
              <a:spcBef>
                <a:spcPts val="0"/>
              </a:spcBef>
              <a:spcAft>
                <a:spcPts val="0"/>
              </a:spcAft>
              <a:defRPr sz="800">
                <a:latin typeface="Arial" pitchFamily="34" charset="0"/>
                <a:cs typeface="Arial" pitchFamily="34" charset="0"/>
              </a:defRPr>
            </a:lvl1pPr>
          </a:lstStyle>
          <a:p>
            <a:pPr>
              <a:defRPr/>
            </a:pPr>
            <a:fld id="{62F999B7-155C-4046-918D-7BC54226B28D}" type="slidenum">
              <a:rPr lang="en-US"/>
              <a:pPr>
                <a:defRPr/>
              </a:pPr>
              <a:t>‹#›</a:t>
            </a:fld>
            <a:endParaRPr lang="en-US" dirty="0"/>
          </a:p>
        </p:txBody>
      </p:sp>
    </p:spTree>
    <p:extLst>
      <p:ext uri="{BB962C8B-B14F-4D97-AF65-F5344CB8AC3E}">
        <p14:creationId xmlns:p14="http://schemas.microsoft.com/office/powerpoint/2010/main" val="155174977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715" tIns="46356" rIns="92715" bIns="46356" rtlCol="0" anchor="ctr"/>
          <a:lstStyle/>
          <a:p>
            <a:pPr lvl="0"/>
            <a:endParaRPr lang="en-US" noProof="0"/>
          </a:p>
        </p:txBody>
      </p:sp>
      <p:sp>
        <p:nvSpPr>
          <p:cNvPr id="5" name="Notes Placeholder 4"/>
          <p:cNvSpPr>
            <a:spLocks noGrp="1"/>
          </p:cNvSpPr>
          <p:nvPr>
            <p:ph type="body" sz="quarter" idx="3"/>
          </p:nvPr>
        </p:nvSpPr>
        <p:spPr>
          <a:xfrm>
            <a:off x="692479" y="4385510"/>
            <a:ext cx="5549244" cy="4155361"/>
          </a:xfrm>
          <a:prstGeom prst="rect">
            <a:avLst/>
          </a:prstGeom>
        </p:spPr>
        <p:txBody>
          <a:bodyPr vert="horz" lIns="92715" tIns="46356" rIns="92715" bIns="46356"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Click to edit Master text styles</a:t>
            </a:r>
          </a:p>
          <a:p>
            <a:pPr marL="457200" marR="0" lvl="1" indent="-285750" algn="l" defTabSz="914400" rtl="0" eaLnBrk="0" fontAlgn="base" latinLnBrk="0" hangingPunct="0">
              <a:lnSpc>
                <a:spcPct val="100000"/>
              </a:lnSpc>
              <a:spcBef>
                <a:spcPct val="3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Second level</a:t>
            </a:r>
          </a:p>
          <a:p>
            <a:pPr marL="914400" marR="0" lvl="2" indent="-228600" algn="l" defTabSz="914400" rtl="0" eaLnBrk="0" fontAlgn="base" latinLnBrk="0" hangingPunct="0">
              <a:lnSpc>
                <a:spcPct val="100000"/>
              </a:lnSpc>
              <a:spcBef>
                <a:spcPct val="30000"/>
              </a:spcBef>
              <a:spcAft>
                <a:spcPct val="0"/>
              </a:spcAft>
              <a:buClrTx/>
              <a:buSzTx/>
              <a:buFont typeface="Calibri" pitchFamily="34" charset="0"/>
              <a:buAutoNum type="arabicPeriod"/>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Third level</a:t>
            </a:r>
          </a:p>
          <a:p>
            <a:pPr marL="1371600" marR="0" lvl="3" indent="-228600" algn="l" defTabSz="914400" rtl="0" eaLnBrk="0" fontAlgn="base" latinLnBrk="0" hangingPunct="0">
              <a:lnSpc>
                <a:spcPct val="100000"/>
              </a:lnSpc>
              <a:spcBef>
                <a:spcPct val="300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Fifth level</a:t>
            </a:r>
          </a:p>
        </p:txBody>
      </p:sp>
      <p:sp>
        <p:nvSpPr>
          <p:cNvPr id="8" name="Footer Placeholder 5"/>
          <p:cNvSpPr>
            <a:spLocks noGrp="1"/>
          </p:cNvSpPr>
          <p:nvPr>
            <p:ph type="ftr" sz="quarter" idx="4"/>
          </p:nvPr>
        </p:nvSpPr>
        <p:spPr>
          <a:xfrm>
            <a:off x="0" y="8602772"/>
            <a:ext cx="3112225" cy="614257"/>
          </a:xfrm>
          <a:prstGeom prst="rect">
            <a:avLst/>
          </a:prstGeom>
        </p:spPr>
        <p:txBody>
          <a:bodyPr vert="horz" lIns="96432" tIns="48213" rIns="96432" bIns="48213" rtlCol="0" anchor="b"/>
          <a:lstStyle>
            <a:lvl1pPr algn="l" fontAlgn="auto">
              <a:spcBef>
                <a:spcPts val="0"/>
              </a:spcBef>
              <a:spcAft>
                <a:spcPts val="0"/>
              </a:spcAft>
              <a:defRPr sz="800">
                <a:latin typeface="Arial" pitchFamily="34" charset="0"/>
                <a:cs typeface="Arial" pitchFamily="34" charset="0"/>
              </a:defRPr>
            </a:lvl1pPr>
          </a:lstStyle>
          <a:p>
            <a:pPr>
              <a:defRPr/>
            </a:pPr>
            <a:r>
              <a:rPr lang="en-US" dirty="0" smtClean="0"/>
              <a:t>Stepping Stones to Using Data, ER, AMD</a:t>
            </a:r>
          </a:p>
          <a:p>
            <a:pPr>
              <a:defRPr/>
            </a:pPr>
            <a:r>
              <a:rPr lang="en-US" dirty="0" smtClean="0"/>
              <a:t>Revised 10/2012</a:t>
            </a:r>
          </a:p>
          <a:p>
            <a:pPr>
              <a:defRPr/>
            </a:pPr>
            <a:r>
              <a:rPr lang="en-US" dirty="0" smtClean="0"/>
              <a:t>© 2012 Northwest Evaluation Association™</a:t>
            </a:r>
            <a:endParaRPr lang="en-US" dirty="0"/>
          </a:p>
        </p:txBody>
      </p:sp>
      <p:sp>
        <p:nvSpPr>
          <p:cNvPr id="9" name="Slide Number Placeholder 6"/>
          <p:cNvSpPr>
            <a:spLocks noGrp="1"/>
          </p:cNvSpPr>
          <p:nvPr>
            <p:ph type="sldNum" sz="quarter" idx="5"/>
          </p:nvPr>
        </p:nvSpPr>
        <p:spPr>
          <a:xfrm>
            <a:off x="3821976" y="8734512"/>
            <a:ext cx="3112225" cy="482517"/>
          </a:xfrm>
          <a:prstGeom prst="rect">
            <a:avLst/>
          </a:prstGeom>
        </p:spPr>
        <p:txBody>
          <a:bodyPr vert="horz" lIns="96432" tIns="48213" rIns="96432" bIns="48213" rtlCol="0" anchor="b"/>
          <a:lstStyle>
            <a:lvl1pPr algn="r" fontAlgn="auto">
              <a:spcBef>
                <a:spcPts val="0"/>
              </a:spcBef>
              <a:spcAft>
                <a:spcPts val="0"/>
              </a:spcAft>
              <a:defRPr sz="800">
                <a:latin typeface="Arial" pitchFamily="34" charset="0"/>
                <a:cs typeface="Arial" pitchFamily="34" charset="0"/>
              </a:defRPr>
            </a:lvl1pPr>
          </a:lstStyle>
          <a:p>
            <a:pPr>
              <a:defRPr/>
            </a:pPr>
            <a:fld id="{62F999B7-155C-4046-918D-7BC54226B28D}" type="slidenum">
              <a:rPr lang="en-US"/>
              <a:pPr>
                <a:defRPr/>
              </a:pPr>
              <a:t>‹#›</a:t>
            </a:fld>
            <a:endParaRPr lang="en-US" dirty="0"/>
          </a:p>
        </p:txBody>
      </p:sp>
    </p:spTree>
    <p:extLst>
      <p:ext uri="{BB962C8B-B14F-4D97-AF65-F5344CB8AC3E}">
        <p14:creationId xmlns:p14="http://schemas.microsoft.com/office/powerpoint/2010/main" val="1140551243"/>
      </p:ext>
    </p:extLst>
  </p:cSld>
  <p:clrMap bg1="lt1" tx1="dk1" bg2="lt2" tx2="dk2" accent1="accent1" accent2="accent2" accent3="accent3" accent4="accent4" accent5="accent5" accent6="accent6" hlink="hlink" folHlink="folHlink"/>
  <p:hf hdr="0" dt="0"/>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Arial" pitchFamily="34" charset="0"/>
        <a:ea typeface="+mn-ea"/>
        <a:cs typeface="Arial" pitchFamily="34" charset="0"/>
      </a:defRPr>
    </a:lvl1pPr>
    <a:lvl2pPr marL="457200" marR="0" indent="-285750" algn="l" defTabSz="914400" rtl="0" eaLnBrk="0" fontAlgn="base" latinLnBrk="0" hangingPunct="0">
      <a:lnSpc>
        <a:spcPct val="100000"/>
      </a:lnSpc>
      <a:spcBef>
        <a:spcPct val="30000"/>
      </a:spcBef>
      <a:spcAft>
        <a:spcPct val="0"/>
      </a:spcAft>
      <a:buClrTx/>
      <a:buSzTx/>
      <a:buFont typeface="Arial" charset="0"/>
      <a:buChar char="•"/>
      <a:tabLst/>
      <a:defRPr sz="1200" kern="1200">
        <a:solidFill>
          <a:schemeClr val="tx1"/>
        </a:solidFill>
        <a:latin typeface="+mn-lt"/>
        <a:ea typeface="+mn-ea"/>
        <a:cs typeface="+mn-cs"/>
      </a:defRPr>
    </a:lvl2pPr>
    <a:lvl3pPr marL="914400" marR="0" indent="-228600" algn="l" defTabSz="914400" rtl="0" eaLnBrk="0" fontAlgn="base" latinLnBrk="0" hangingPunct="0">
      <a:lnSpc>
        <a:spcPct val="100000"/>
      </a:lnSpc>
      <a:spcBef>
        <a:spcPct val="30000"/>
      </a:spcBef>
      <a:spcAft>
        <a:spcPct val="0"/>
      </a:spcAft>
      <a:buClrTx/>
      <a:buSzTx/>
      <a:buFont typeface="Calibri" pitchFamily="34" charset="0"/>
      <a:buAutoNum type="arabicPeriod"/>
      <a:tabLst/>
      <a:defRPr sz="1200" kern="1200">
        <a:solidFill>
          <a:schemeClr val="tx1"/>
        </a:solidFill>
        <a:latin typeface="+mn-lt"/>
        <a:ea typeface="+mn-ea"/>
        <a:cs typeface="+mn-cs"/>
      </a:defRPr>
    </a:lvl3pPr>
    <a:lvl4pPr marL="1371600" marR="0" indent="-228600" algn="l" defTabSz="914400" rtl="0" eaLnBrk="0" fontAlgn="base" latinLnBrk="0" hangingPunct="0">
      <a:lnSpc>
        <a:spcPct val="100000"/>
      </a:lnSpc>
      <a:spcBef>
        <a:spcPct val="30000"/>
      </a:spcBef>
      <a:spcAft>
        <a:spcPct val="0"/>
      </a:spcAft>
      <a:buClrTx/>
      <a:buSzTx/>
      <a:buFont typeface="Arial" charset="0"/>
      <a:buChar char="•"/>
      <a:tabLst/>
      <a:defRPr sz="1200" kern="1200">
        <a:solidFill>
          <a:schemeClr val="tx1"/>
        </a:solidFill>
        <a:latin typeface="+mn-lt"/>
        <a:ea typeface="+mn-ea"/>
        <a:cs typeface="+mn-cs"/>
      </a:defRPr>
    </a:lvl4pPr>
    <a:lvl5pPr marL="182880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Before the workshop, as people are entering.</a:t>
            </a:r>
          </a:p>
          <a:p>
            <a:pPr defTabSz="924813" eaLnBrk="1" hangingPunct="1">
              <a:spcBef>
                <a:spcPct val="0"/>
              </a:spcBef>
              <a:defRPr/>
            </a:pPr>
            <a:r>
              <a:rPr lang="en-US" b="1" dirty="0" smtClean="0"/>
              <a:t>Purpose: </a:t>
            </a:r>
          </a:p>
          <a:p>
            <a:pPr marL="171450" lvl="1" indent="-171450" defTabSz="924813" eaLnBrk="1" hangingPunct="1">
              <a:spcBef>
                <a:spcPct val="0"/>
              </a:spcBef>
              <a:defRPr/>
            </a:pPr>
            <a:r>
              <a:rPr lang="en-US" dirty="0" smtClean="0"/>
              <a:t>Display as a warm-up activity as participants arrive. Ask participants to share their comments and questions regarding MAP.</a:t>
            </a:r>
          </a:p>
          <a:p>
            <a:pPr defTabSz="924813" eaLnBrk="1" hangingPunct="1">
              <a:spcBef>
                <a:spcPct val="0"/>
              </a:spcBef>
              <a:defRPr/>
            </a:pPr>
            <a:r>
              <a:rPr lang="en-US" b="1" dirty="0"/>
              <a:t>Facilitator </a:t>
            </a:r>
            <a:r>
              <a:rPr lang="en-US" b="1" dirty="0" smtClean="0"/>
              <a:t>Notes:</a:t>
            </a:r>
          </a:p>
          <a:p>
            <a:pPr marL="168716" indent="-168716" defTabSz="924813" eaLnBrk="1" hangingPunct="1">
              <a:spcBef>
                <a:spcPct val="0"/>
              </a:spcBef>
              <a:buFont typeface="Arial" pitchFamily="34" charset="0"/>
              <a:buChar char="•"/>
              <a:defRPr/>
            </a:pPr>
            <a:r>
              <a:rPr lang="en-US" dirty="0" smtClean="0"/>
              <a:t>Use sticky notes: one color for comments, another color for questions.</a:t>
            </a:r>
          </a:p>
        </p:txBody>
      </p:sp>
      <p:sp>
        <p:nvSpPr>
          <p:cNvPr id="5939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BEE89A4-8910-43AD-8596-A0068E2ECCF1}" type="slidenum">
              <a:rPr lang="en-US" smtClean="0">
                <a:cs typeface="Arial" charset="0"/>
              </a:rPr>
              <a:pPr eaLnBrk="1" fontAlgn="base" hangingPunct="1">
                <a:spcBef>
                  <a:spcPct val="0"/>
                </a:spcBef>
                <a:spcAft>
                  <a:spcPct val="0"/>
                </a:spcAft>
              </a:pPr>
              <a:t>1</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Timing: </a:t>
            </a:r>
            <a:r>
              <a:rPr lang="en-US" dirty="0" smtClean="0"/>
              <a:t>10 minutes (of 45)</a:t>
            </a:r>
          </a:p>
          <a:p>
            <a:pPr eaLnBrk="1" hangingPunct="1">
              <a:spcBef>
                <a:spcPct val="0"/>
              </a:spcBef>
              <a:defRPr/>
            </a:pPr>
            <a:r>
              <a:rPr lang="en-US" b="1" dirty="0" smtClean="0"/>
              <a:t>Purpose: </a:t>
            </a:r>
          </a:p>
          <a:p>
            <a:pPr marL="168716" indent="-168716" eaLnBrk="1" hangingPunct="1">
              <a:spcBef>
                <a:spcPct val="0"/>
              </a:spcBef>
              <a:buFont typeface="Arial" pitchFamily="34" charset="0"/>
              <a:buChar char="•"/>
              <a:defRPr/>
            </a:pPr>
            <a:r>
              <a:rPr lang="en-US" dirty="0" smtClean="0"/>
              <a:t>Participants explore annotated </a:t>
            </a:r>
            <a:r>
              <a:rPr lang="en-US" i="1" dirty="0" smtClean="0"/>
              <a:t>Class Breakdown by RIT </a:t>
            </a:r>
            <a:r>
              <a:rPr lang="en-US" dirty="0" smtClean="0"/>
              <a:t>and </a:t>
            </a:r>
            <a:r>
              <a:rPr lang="en-US" i="1" dirty="0" smtClean="0"/>
              <a:t>Class Breakdown by Goal </a:t>
            </a:r>
            <a:r>
              <a:rPr lang="en-US" dirty="0" smtClean="0"/>
              <a:t>reports.</a:t>
            </a:r>
          </a:p>
          <a:p>
            <a:pPr marL="168716" indent="-168716" eaLnBrk="1" hangingPunct="1">
              <a:spcBef>
                <a:spcPct val="0"/>
              </a:spcBef>
              <a:buFont typeface="Arial" pitchFamily="34" charset="0"/>
              <a:buNone/>
              <a:defRPr/>
            </a:pPr>
            <a:endParaRPr lang="en-US" dirty="0" smtClean="0"/>
          </a:p>
        </p:txBody>
      </p:sp>
      <p:sp>
        <p:nvSpPr>
          <p:cNvPr id="6963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DFB1E1C-53B4-4DCF-892D-7748AF66EB68}" type="slidenum">
              <a:rPr lang="en-US" smtClean="0">
                <a:cs typeface="Arial" charset="0"/>
              </a:rPr>
              <a:pPr eaLnBrk="1" fontAlgn="base" hangingPunct="1">
                <a:spcBef>
                  <a:spcPct val="0"/>
                </a:spcBef>
                <a:spcAft>
                  <a:spcPct val="0"/>
                </a:spcAft>
              </a:pPr>
              <a:t>10</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Timing: </a:t>
            </a:r>
            <a:r>
              <a:rPr lang="en-US" dirty="0" smtClean="0"/>
              <a:t>see slide 11</a:t>
            </a:r>
          </a:p>
          <a:p>
            <a:pPr eaLnBrk="1" hangingPunct="1">
              <a:spcBef>
                <a:spcPct val="0"/>
              </a:spcBef>
              <a:defRPr/>
            </a:pPr>
            <a:r>
              <a:rPr lang="en-US" b="1" dirty="0" smtClean="0"/>
              <a:t>Purpose:  </a:t>
            </a:r>
          </a:p>
          <a:p>
            <a:pPr marL="168084" indent="-168084" eaLnBrk="1" hangingPunct="1">
              <a:spcBef>
                <a:spcPct val="0"/>
              </a:spcBef>
              <a:buFont typeface="Arial" pitchFamily="34" charset="0"/>
              <a:buChar char="•"/>
              <a:defRPr/>
            </a:pPr>
            <a:r>
              <a:rPr lang="en-US" dirty="0" smtClean="0"/>
              <a:t>This slide illustrates the process of accessing the </a:t>
            </a:r>
            <a:r>
              <a:rPr lang="en-US" i="1" dirty="0" smtClean="0"/>
              <a:t>Class by RIT </a:t>
            </a:r>
            <a:r>
              <a:rPr lang="en-US" dirty="0" smtClean="0"/>
              <a:t>and drilling down to </a:t>
            </a:r>
            <a:r>
              <a:rPr lang="en-US" i="1" dirty="0" smtClean="0"/>
              <a:t>Breakdown by Goal Area </a:t>
            </a:r>
            <a:r>
              <a:rPr lang="en-US" dirty="0" smtClean="0"/>
              <a:t>and</a:t>
            </a:r>
            <a:r>
              <a:rPr lang="en-US" i="1" dirty="0" smtClean="0"/>
              <a:t> </a:t>
            </a:r>
            <a:r>
              <a:rPr lang="en-US" i="1" dirty="0" err="1" smtClean="0"/>
              <a:t>DesCartes</a:t>
            </a:r>
            <a:r>
              <a:rPr lang="en-US" i="1" dirty="0" smtClean="0"/>
              <a:t>, </a:t>
            </a:r>
            <a:r>
              <a:rPr lang="en-US" dirty="0" smtClean="0"/>
              <a:t>including animations.</a:t>
            </a:r>
            <a:endParaRPr lang="en-US" b="1" dirty="0" smtClean="0"/>
          </a:p>
        </p:txBody>
      </p:sp>
      <p:sp>
        <p:nvSpPr>
          <p:cNvPr id="10138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8367" indent="-280141" eaLnBrk="0" hangingPunct="0">
              <a:defRPr>
                <a:solidFill>
                  <a:schemeClr val="tx1"/>
                </a:solidFill>
                <a:latin typeface="Arial" charset="0"/>
              </a:defRPr>
            </a:lvl2pPr>
            <a:lvl3pPr marL="1120564" indent="-224113" eaLnBrk="0" hangingPunct="0">
              <a:defRPr>
                <a:solidFill>
                  <a:schemeClr val="tx1"/>
                </a:solidFill>
                <a:latin typeface="Arial" charset="0"/>
              </a:defRPr>
            </a:lvl3pPr>
            <a:lvl4pPr marL="1568790" indent="-224113" eaLnBrk="0" hangingPunct="0">
              <a:defRPr>
                <a:solidFill>
                  <a:schemeClr val="tx1"/>
                </a:solidFill>
                <a:latin typeface="Arial" charset="0"/>
              </a:defRPr>
            </a:lvl4pPr>
            <a:lvl5pPr marL="2017017" indent="-224113" eaLnBrk="0" hangingPunct="0">
              <a:defRPr>
                <a:solidFill>
                  <a:schemeClr val="tx1"/>
                </a:solidFill>
                <a:latin typeface="Arial" charset="0"/>
              </a:defRPr>
            </a:lvl5pPr>
            <a:lvl6pPr marL="2465242" indent="-224113" eaLnBrk="0" fontAlgn="base" hangingPunct="0">
              <a:spcBef>
                <a:spcPct val="0"/>
              </a:spcBef>
              <a:spcAft>
                <a:spcPct val="0"/>
              </a:spcAft>
              <a:defRPr>
                <a:solidFill>
                  <a:schemeClr val="tx1"/>
                </a:solidFill>
                <a:latin typeface="Arial" charset="0"/>
              </a:defRPr>
            </a:lvl6pPr>
            <a:lvl7pPr marL="2913468" indent="-224113" eaLnBrk="0" fontAlgn="base" hangingPunct="0">
              <a:spcBef>
                <a:spcPct val="0"/>
              </a:spcBef>
              <a:spcAft>
                <a:spcPct val="0"/>
              </a:spcAft>
              <a:defRPr>
                <a:solidFill>
                  <a:schemeClr val="tx1"/>
                </a:solidFill>
                <a:latin typeface="Arial" charset="0"/>
              </a:defRPr>
            </a:lvl7pPr>
            <a:lvl8pPr marL="3361694" indent="-224113" eaLnBrk="0" fontAlgn="base" hangingPunct="0">
              <a:spcBef>
                <a:spcPct val="0"/>
              </a:spcBef>
              <a:spcAft>
                <a:spcPct val="0"/>
              </a:spcAft>
              <a:defRPr>
                <a:solidFill>
                  <a:schemeClr val="tx1"/>
                </a:solidFill>
                <a:latin typeface="Arial" charset="0"/>
              </a:defRPr>
            </a:lvl8pPr>
            <a:lvl9pPr marL="3809920" indent="-224113" eaLnBrk="0" fontAlgn="base" hangingPunct="0">
              <a:spcBef>
                <a:spcPct val="0"/>
              </a:spcBef>
              <a:spcAft>
                <a:spcPct val="0"/>
              </a:spcAft>
              <a:defRPr>
                <a:solidFill>
                  <a:schemeClr val="tx1"/>
                </a:solidFill>
                <a:latin typeface="Arial" charset="0"/>
              </a:defRPr>
            </a:lvl9pPr>
          </a:lstStyle>
          <a:p>
            <a:pPr eaLnBrk="1" hangingPunct="1"/>
            <a:fld id="{9E8707A7-5851-44B7-A13F-4952BADBC444}" type="slidenum">
              <a:rPr lang="en-US">
                <a:solidFill>
                  <a:prstClr val="black"/>
                </a:solidFill>
                <a:cs typeface="Arial" charset="0"/>
              </a:rPr>
              <a:pPr eaLnBrk="1" hangingPunct="1"/>
              <a:t>11</a:t>
            </a:fld>
            <a:endParaRPr lang="en-US">
              <a:solidFill>
                <a:prstClr val="black"/>
              </a:solidFill>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Timing: </a:t>
            </a:r>
            <a:r>
              <a:rPr lang="en-US" dirty="0" smtClean="0"/>
              <a:t>30 minutes</a:t>
            </a:r>
          </a:p>
          <a:p>
            <a:pPr>
              <a:defRPr/>
            </a:pPr>
            <a:r>
              <a:rPr lang="en-US" b="1" dirty="0" smtClean="0"/>
              <a:t>Purpose: </a:t>
            </a:r>
          </a:p>
          <a:p>
            <a:pPr marL="168716" indent="-168716">
              <a:buFont typeface="Arial" pitchFamily="34" charset="0"/>
              <a:buChar char="•"/>
              <a:defRPr/>
            </a:pPr>
            <a:r>
              <a:rPr lang="en-US" dirty="0" smtClean="0"/>
              <a:t>Connect Scores to Skills</a:t>
            </a:r>
          </a:p>
          <a:p>
            <a:pPr>
              <a:defRPr/>
            </a:pPr>
            <a:r>
              <a:rPr lang="en-US" dirty="0" smtClean="0"/>
              <a:t>Review Essential Reports Chart</a:t>
            </a:r>
          </a:p>
          <a:p>
            <a:pPr>
              <a:defRPr/>
            </a:pPr>
            <a:r>
              <a:rPr lang="en-US" b="1" dirty="0" smtClean="0"/>
              <a:t>Timing: </a:t>
            </a:r>
            <a:r>
              <a:rPr lang="en-US" dirty="0" smtClean="0"/>
              <a:t>5 minutes</a:t>
            </a:r>
          </a:p>
          <a:p>
            <a:pPr>
              <a:defRPr/>
            </a:pPr>
            <a:r>
              <a:rPr lang="en-US" b="1" dirty="0" smtClean="0"/>
              <a:t>Purpose: </a:t>
            </a:r>
          </a:p>
          <a:p>
            <a:pPr marL="168716" indent="-168716">
              <a:buFont typeface="Arial" pitchFamily="34" charset="0"/>
              <a:buChar char="•"/>
              <a:defRPr/>
            </a:pPr>
            <a:r>
              <a:rPr lang="en-US" dirty="0" smtClean="0"/>
              <a:t>Review Essential Reports Chart for additional entries</a:t>
            </a:r>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6438C99-017B-42BB-90C9-D08CFC97EF26}" type="slidenum">
              <a:rPr lang="en-US" smtClean="0">
                <a:cs typeface="Arial" charset="0"/>
              </a:rPr>
              <a:pPr eaLnBrk="1" fontAlgn="base" hangingPunct="1">
                <a:spcBef>
                  <a:spcPct val="0"/>
                </a:spcBef>
                <a:spcAft>
                  <a:spcPct val="0"/>
                </a:spcAft>
              </a:pPr>
              <a:t>12</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60 minutes</a:t>
            </a:r>
          </a:p>
          <a:p>
            <a:pPr marL="168716" indent="-168716" defTabSz="924813" eaLnBrk="1" hangingPunct="1">
              <a:spcBef>
                <a:spcPct val="0"/>
              </a:spcBef>
              <a:buFont typeface="Arial" pitchFamily="34" charset="0"/>
              <a:buChar char="•"/>
              <a:defRPr/>
            </a:pPr>
            <a:r>
              <a:rPr lang="en-US" dirty="0" smtClean="0"/>
              <a:t>5 min.: Introduce Activity</a:t>
            </a:r>
          </a:p>
          <a:p>
            <a:pPr marL="168716" indent="-168716" defTabSz="924813" eaLnBrk="1" hangingPunct="1">
              <a:spcBef>
                <a:spcPct val="0"/>
              </a:spcBef>
              <a:buFont typeface="Arial" pitchFamily="34" charset="0"/>
              <a:buChar char="•"/>
              <a:defRPr/>
            </a:pPr>
            <a:r>
              <a:rPr lang="en-US" dirty="0" smtClean="0"/>
              <a:t>30 min.: Activity</a:t>
            </a:r>
          </a:p>
          <a:p>
            <a:pPr marL="168716" indent="-168716" defTabSz="924813" eaLnBrk="1" hangingPunct="1">
              <a:spcBef>
                <a:spcPct val="0"/>
              </a:spcBef>
              <a:buFont typeface="Arial" pitchFamily="34" charset="0"/>
              <a:buChar char="•"/>
              <a:defRPr/>
            </a:pPr>
            <a:r>
              <a:rPr lang="en-US" dirty="0" smtClean="0"/>
              <a:t>25 min.: Share and record </a:t>
            </a:r>
          </a:p>
          <a:p>
            <a:pPr defTabSz="924813" eaLnBrk="1" hangingPunct="1">
              <a:spcBef>
                <a:spcPct val="0"/>
              </a:spcBef>
              <a:defRPr/>
            </a:pPr>
            <a:r>
              <a:rPr lang="en-US" b="1" dirty="0" smtClean="0"/>
              <a:t>Purpose: </a:t>
            </a:r>
            <a:r>
              <a:rPr lang="en-US" dirty="0" smtClean="0"/>
              <a:t>Participants access Key NWEA resources.</a:t>
            </a:r>
          </a:p>
          <a:p>
            <a:pPr defTabSz="924813" eaLnBrk="1" hangingPunct="1">
              <a:spcBef>
                <a:spcPct val="0"/>
              </a:spcBef>
              <a:defRPr/>
            </a:pPr>
            <a:endParaRPr lang="en-US" b="1" dirty="0" smtClean="0"/>
          </a:p>
        </p:txBody>
      </p:sp>
      <p:sp>
        <p:nvSpPr>
          <p:cNvPr id="7373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9E003CA-396C-4914-B905-BFA69CDF1707}" type="slidenum">
              <a:rPr lang="en-US" smtClean="0">
                <a:cs typeface="Arial" charset="0"/>
              </a:rPr>
              <a:pPr eaLnBrk="1" fontAlgn="base" hangingPunct="1">
                <a:spcBef>
                  <a:spcPct val="0"/>
                </a:spcBef>
                <a:spcAft>
                  <a:spcPct val="0"/>
                </a:spcAft>
              </a:pPr>
              <a:t>13</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30 minutes total; this slide and the next: 15 minutes</a:t>
            </a:r>
          </a:p>
          <a:p>
            <a:pPr defTabSz="924813" eaLnBrk="1" hangingPunct="1">
              <a:spcBef>
                <a:spcPct val="0"/>
              </a:spcBef>
              <a:defRPr/>
            </a:pPr>
            <a:r>
              <a:rPr lang="en-US" b="1" dirty="0" smtClean="0"/>
              <a:t>Purpose:</a:t>
            </a:r>
            <a:endParaRPr lang="en-US" dirty="0" smtClean="0"/>
          </a:p>
          <a:p>
            <a:pPr marL="168716" indent="-168716">
              <a:buFont typeface="Arial" pitchFamily="34" charset="0"/>
              <a:buChar char="•"/>
              <a:defRPr/>
            </a:pPr>
            <a:r>
              <a:rPr lang="en-US" dirty="0" smtClean="0"/>
              <a:t>Display the differences in academic growth for the two students discussed in the ASG reports and activities. Language Usage example, fall to fall.</a:t>
            </a:r>
          </a:p>
          <a:p>
            <a:pPr marL="168716" indent="-168716">
              <a:buFont typeface="Arial" pitchFamily="34" charset="0"/>
              <a:buChar char="•"/>
              <a:defRPr/>
            </a:pPr>
            <a:r>
              <a:rPr lang="en-US" dirty="0" smtClean="0"/>
              <a:t>Participants learn to interpret and apply the </a:t>
            </a:r>
            <a:r>
              <a:rPr lang="en-US" i="1" dirty="0" smtClean="0"/>
              <a:t>ASG Projection and Summary Reports</a:t>
            </a:r>
            <a:r>
              <a:rPr lang="en-US" dirty="0" smtClean="0"/>
              <a:t>, understand how growth is calculated, and how to use this information to make instructional decisions and set goals with students.</a:t>
            </a:r>
          </a:p>
        </p:txBody>
      </p:sp>
      <p:sp>
        <p:nvSpPr>
          <p:cNvPr id="7475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663E485-D254-41CD-A56F-64FF729F1984}" type="slidenum">
              <a:rPr lang="en-US" smtClean="0">
                <a:cs typeface="Arial" charset="0"/>
              </a:rPr>
              <a:pPr eaLnBrk="1" fontAlgn="base" hangingPunct="1">
                <a:spcBef>
                  <a:spcPct val="0"/>
                </a:spcBef>
                <a:spcAft>
                  <a:spcPct val="0"/>
                </a:spcAft>
              </a:pPr>
              <a:t>14</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Timing: </a:t>
            </a:r>
            <a:r>
              <a:rPr lang="en-US" dirty="0" smtClean="0"/>
              <a:t>30 minutes total; this slide and the previous slide: 15 minutes</a:t>
            </a:r>
          </a:p>
          <a:p>
            <a:pPr>
              <a:defRPr/>
            </a:pPr>
            <a:r>
              <a:rPr lang="en-US" b="1" dirty="0" smtClean="0"/>
              <a:t>Purpose:</a:t>
            </a:r>
            <a:r>
              <a:rPr lang="en-US" dirty="0" smtClean="0"/>
              <a:t>	</a:t>
            </a:r>
          </a:p>
          <a:p>
            <a:pPr marL="168716" indent="-168716">
              <a:buFont typeface="Arial" pitchFamily="34" charset="0"/>
              <a:buChar char="•"/>
              <a:defRPr/>
            </a:pPr>
            <a:r>
              <a:rPr lang="en-US" dirty="0" smtClean="0"/>
              <a:t>Display the differences in academic growth for the two students discussed in the ASG reports and activities. Language Usage example, fall to fall.</a:t>
            </a:r>
          </a:p>
          <a:p>
            <a:pPr marL="168716" indent="-168716">
              <a:buFont typeface="Arial" pitchFamily="34" charset="0"/>
              <a:buChar char="•"/>
              <a:defRPr/>
            </a:pPr>
            <a:r>
              <a:rPr lang="en-US" dirty="0" smtClean="0"/>
              <a:t>Participants learn to interpret and apply the </a:t>
            </a:r>
            <a:r>
              <a:rPr lang="en-US" i="1" dirty="0" smtClean="0"/>
              <a:t>ASG Projection and Summary Reports</a:t>
            </a:r>
            <a:r>
              <a:rPr lang="en-US" dirty="0" smtClean="0"/>
              <a:t>, understand how growth is calculated, and how to use this information to make instructional decisions and set goals with students.</a:t>
            </a:r>
          </a:p>
        </p:txBody>
      </p:sp>
      <p:sp>
        <p:nvSpPr>
          <p:cNvPr id="757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5CAAD74-839B-4B3A-9822-F46DC42037F7}" type="slidenum">
              <a:rPr lang="en-US" smtClean="0">
                <a:cs typeface="Arial" charset="0"/>
              </a:rPr>
              <a:pPr eaLnBrk="1" fontAlgn="base" hangingPunct="1">
                <a:spcBef>
                  <a:spcPct val="0"/>
                </a:spcBef>
                <a:spcAft>
                  <a:spcPct val="0"/>
                </a:spcAft>
              </a:pPr>
              <a:t>15</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a:t>
            </a:r>
            <a:r>
              <a:rPr lang="en-US" b="1" baseline="0" dirty="0" smtClean="0"/>
              <a:t> </a:t>
            </a:r>
            <a:r>
              <a:rPr lang="en-US" b="0" baseline="0" dirty="0" smtClean="0"/>
              <a:t> 5 minutes to share information</a:t>
            </a:r>
            <a:endParaRPr lang="en-US" dirty="0" smtClean="0"/>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displays information regarding the purpose of the guide and where participants</a:t>
            </a:r>
            <a:r>
              <a:rPr lang="en-US" baseline="0" dirty="0" smtClean="0"/>
              <a:t> can access additional information regarding the guide.</a:t>
            </a:r>
            <a:endParaRPr lang="en-US" dirty="0" smtClean="0"/>
          </a:p>
        </p:txBody>
      </p:sp>
      <p:sp>
        <p:nvSpPr>
          <p:cNvPr id="7680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308020B-0891-45C2-9399-A0A93F42B8EC}" type="slidenum">
              <a:rPr lang="en-US" smtClean="0">
                <a:cs typeface="Arial" charset="0"/>
              </a:rPr>
              <a:pPr eaLnBrk="1" fontAlgn="base" hangingPunct="1">
                <a:spcBef>
                  <a:spcPct val="0"/>
                </a:spcBef>
                <a:spcAft>
                  <a:spcPct val="0"/>
                </a:spcAft>
              </a:pPr>
              <a:t>16</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4813" eaLnBrk="1" hangingPunct="1">
              <a:spcBef>
                <a:spcPct val="0"/>
              </a:spcBef>
              <a:defRPr/>
            </a:pPr>
            <a:r>
              <a:rPr lang="en-US" b="1" dirty="0" smtClean="0"/>
              <a:t>Timing: </a:t>
            </a:r>
            <a:r>
              <a:rPr lang="en-US" dirty="0" smtClean="0"/>
              <a:t>45 minutes total with linked slides</a:t>
            </a:r>
          </a:p>
          <a:p>
            <a:pPr defTabSz="924813" eaLnBrk="1" hangingPunct="1">
              <a:spcBef>
                <a:spcPct val="0"/>
              </a:spcBef>
              <a:defRPr/>
            </a:pPr>
            <a:r>
              <a:rPr lang="en-US" b="1" dirty="0" smtClean="0"/>
              <a:t>Purpose:</a:t>
            </a:r>
          </a:p>
          <a:p>
            <a:pPr marL="168716" indent="-168716" defTabSz="924813" eaLnBrk="1" hangingPunct="1">
              <a:spcBef>
                <a:spcPct val="0"/>
              </a:spcBef>
              <a:buFont typeface="Arial" pitchFamily="34" charset="0"/>
              <a:buChar char="•"/>
              <a:defRPr/>
            </a:pPr>
            <a:r>
              <a:rPr lang="en-US" dirty="0" smtClean="0"/>
              <a:t>Display a sample </a:t>
            </a:r>
            <a:r>
              <a:rPr lang="en-US" i="1" dirty="0" smtClean="0"/>
              <a:t>Student Goal Setting Worksheet </a:t>
            </a:r>
            <a:r>
              <a:rPr lang="en-US" dirty="0" smtClean="0"/>
              <a:t>and highlight student strengths, areas that need strengthening, and areas for action planning.</a:t>
            </a:r>
          </a:p>
          <a:p>
            <a:pPr marL="168716" indent="-168716" defTabSz="924813" eaLnBrk="1" hangingPunct="1">
              <a:spcBef>
                <a:spcPct val="0"/>
              </a:spcBef>
              <a:buFont typeface="Arial" pitchFamily="34" charset="0"/>
              <a:buChar char="•"/>
              <a:defRPr/>
            </a:pPr>
            <a:r>
              <a:rPr lang="en-US" dirty="0" smtClean="0"/>
              <a:t>Participants understand the goal-setting process and define goals. </a:t>
            </a:r>
          </a:p>
          <a:p>
            <a:pPr marL="168716" indent="-168716" defTabSz="924813" eaLnBrk="1" hangingPunct="1">
              <a:spcBef>
                <a:spcPct val="0"/>
              </a:spcBef>
              <a:buFont typeface="Arial" pitchFamily="34" charset="0"/>
              <a:buChar char="•"/>
              <a:defRPr/>
            </a:pPr>
            <a:r>
              <a:rPr lang="en-US" dirty="0" smtClean="0"/>
              <a:t>Participants access, interpret, and use the </a:t>
            </a:r>
            <a:r>
              <a:rPr lang="en-US" i="1" dirty="0" smtClean="0"/>
              <a:t>Student Goal Setting Worksheet</a:t>
            </a:r>
            <a:r>
              <a:rPr lang="en-US" dirty="0" smtClean="0"/>
              <a:t>.</a:t>
            </a:r>
          </a:p>
          <a:p>
            <a:pPr>
              <a:defRPr/>
            </a:pPr>
            <a:endParaRPr lang="en-US" dirty="0"/>
          </a:p>
        </p:txBody>
      </p:sp>
      <p:sp>
        <p:nvSpPr>
          <p:cNvPr id="778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6A3549A-0AF9-4A87-BF74-F31EBC05C7EB}" type="slidenum">
              <a:rPr lang="en-US" smtClean="0">
                <a:cs typeface="Arial" charset="0"/>
              </a:rPr>
              <a:pPr eaLnBrk="1" fontAlgn="base" hangingPunct="1">
                <a:spcBef>
                  <a:spcPct val="0"/>
                </a:spcBef>
                <a:spcAft>
                  <a:spcPct val="0"/>
                </a:spcAft>
              </a:pPr>
              <a:t>17</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4813" eaLnBrk="1" hangingPunct="1">
              <a:spcBef>
                <a:spcPct val="0"/>
              </a:spcBef>
              <a:defRPr/>
            </a:pPr>
            <a:r>
              <a:rPr lang="en-US" b="1" dirty="0" smtClean="0"/>
              <a:t>Timing: </a:t>
            </a:r>
            <a:r>
              <a:rPr lang="en-US" dirty="0" smtClean="0"/>
              <a:t>45 minutes total</a:t>
            </a:r>
          </a:p>
          <a:p>
            <a:pPr defTabSz="924813" eaLnBrk="1" hangingPunct="1">
              <a:spcBef>
                <a:spcPct val="0"/>
              </a:spcBef>
              <a:defRPr/>
            </a:pPr>
            <a:r>
              <a:rPr lang="en-US" b="1" dirty="0" smtClean="0"/>
              <a:t>Purpose:</a:t>
            </a:r>
          </a:p>
          <a:p>
            <a:pPr marL="168716" indent="-168716" defTabSz="924813" eaLnBrk="1" hangingPunct="1">
              <a:spcBef>
                <a:spcPct val="0"/>
              </a:spcBef>
              <a:buFont typeface="Arial" pitchFamily="34" charset="0"/>
              <a:buChar char="•"/>
              <a:defRPr/>
            </a:pPr>
            <a:r>
              <a:rPr lang="en-US" dirty="0" smtClean="0"/>
              <a:t>Display a sample </a:t>
            </a:r>
            <a:r>
              <a:rPr lang="en-US" i="1" dirty="0" smtClean="0"/>
              <a:t>Student Goal Setting Worksheet </a:t>
            </a:r>
            <a:r>
              <a:rPr lang="en-US" dirty="0" smtClean="0"/>
              <a:t>and highlight student strengths, areas that need strengthening, and areas for action planning.</a:t>
            </a:r>
          </a:p>
          <a:p>
            <a:pPr marL="168716" indent="-168716" defTabSz="924813" eaLnBrk="1" hangingPunct="1">
              <a:spcBef>
                <a:spcPct val="0"/>
              </a:spcBef>
              <a:buFont typeface="Arial" pitchFamily="34" charset="0"/>
              <a:buChar char="•"/>
              <a:defRPr/>
            </a:pPr>
            <a:r>
              <a:rPr lang="en-US" dirty="0" smtClean="0"/>
              <a:t>Participants understand the goal-setting process and define goals. </a:t>
            </a:r>
          </a:p>
          <a:p>
            <a:pPr marL="168716" indent="-168716" defTabSz="924813" eaLnBrk="1" hangingPunct="1">
              <a:spcBef>
                <a:spcPct val="0"/>
              </a:spcBef>
              <a:buFont typeface="Arial" pitchFamily="34" charset="0"/>
              <a:buChar char="•"/>
              <a:defRPr/>
            </a:pPr>
            <a:r>
              <a:rPr lang="en-US" dirty="0" smtClean="0"/>
              <a:t>Participants access, interpret, and use the </a:t>
            </a:r>
            <a:r>
              <a:rPr lang="en-US" i="1" dirty="0" smtClean="0"/>
              <a:t>Student Goal Setting Worksheet</a:t>
            </a:r>
            <a:r>
              <a:rPr lang="en-US" dirty="0" smtClean="0"/>
              <a:t>.</a:t>
            </a:r>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288BAF1-86F7-42DD-B4FF-316B8B0FBCD2}" type="slidenum">
              <a:rPr lang="en-US" smtClean="0">
                <a:cs typeface="Arial" charset="0"/>
              </a:rPr>
              <a:pPr eaLnBrk="1" fontAlgn="base" hangingPunct="1">
                <a:spcBef>
                  <a:spcPct val="0"/>
                </a:spcBef>
                <a:spcAft>
                  <a:spcPct val="0"/>
                </a:spcAft>
              </a:pPr>
              <a:t>18</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Timing: </a:t>
            </a:r>
            <a:r>
              <a:rPr lang="en-US" dirty="0" smtClean="0"/>
              <a:t>5 minutes with linked slide</a:t>
            </a:r>
          </a:p>
          <a:p>
            <a:pPr eaLnBrk="1" hangingPunct="1">
              <a:spcBef>
                <a:spcPct val="0"/>
              </a:spcBef>
              <a:defRPr/>
            </a:pPr>
            <a:r>
              <a:rPr lang="en-US" b="1" dirty="0" smtClean="0"/>
              <a:t>Purpose: </a:t>
            </a:r>
          </a:p>
          <a:p>
            <a:pPr marL="168716" indent="-168716" eaLnBrk="1" hangingPunct="1">
              <a:spcBef>
                <a:spcPct val="0"/>
              </a:spcBef>
              <a:buFont typeface="Arial" pitchFamily="34" charset="0"/>
              <a:buChar char="•"/>
              <a:defRPr/>
            </a:pPr>
            <a:r>
              <a:rPr lang="en-US" dirty="0" smtClean="0"/>
              <a:t>Participants will see a demonstration of how to access </a:t>
            </a:r>
            <a:r>
              <a:rPr lang="en-US" i="1" dirty="0" smtClean="0"/>
              <a:t>Student Progress Reports </a:t>
            </a:r>
            <a:r>
              <a:rPr lang="en-US" dirty="0" smtClean="0"/>
              <a:t>and what they look like. Participants will interpret and use data from the </a:t>
            </a:r>
            <a:r>
              <a:rPr lang="en-US" i="1" dirty="0" smtClean="0"/>
              <a:t>Student Progress Report</a:t>
            </a:r>
            <a:r>
              <a:rPr lang="en-US" dirty="0" smtClean="0"/>
              <a:t>.</a:t>
            </a:r>
          </a:p>
        </p:txBody>
      </p:sp>
      <p:sp>
        <p:nvSpPr>
          <p:cNvPr id="8090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353B579-254B-476A-8466-745D362B84EE}" type="slidenum">
              <a:rPr lang="en-US" smtClean="0">
                <a:cs typeface="Arial" charset="0"/>
              </a:rPr>
              <a:pPr eaLnBrk="1" fontAlgn="base" hangingPunct="1">
                <a:spcBef>
                  <a:spcPct val="0"/>
                </a:spcBef>
                <a:spcAft>
                  <a:spcPct val="0"/>
                </a:spcAft>
              </a:pPr>
              <a:t>19</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Slides 2 and 3, 10 minutes total; 5 minutes for introductions and structure of the day on the next slide.</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Display this slide during introductions.</a:t>
            </a:r>
          </a:p>
        </p:txBody>
      </p:sp>
      <p:sp>
        <p:nvSpPr>
          <p:cNvPr id="6042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4E9FBAC-5888-4CBF-B8A3-91444C4211AC}" type="slidenum">
              <a:rPr lang="en-US" smtClean="0">
                <a:cs typeface="Arial" charset="0"/>
              </a:rPr>
              <a:pPr eaLnBrk="1" fontAlgn="base" hangingPunct="1">
                <a:spcBef>
                  <a:spcPct val="0"/>
                </a:spcBef>
                <a:spcAft>
                  <a:spcPct val="0"/>
                </a:spcAft>
              </a:pPr>
              <a:t>2</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1353" eaLnBrk="1" hangingPunct="1">
              <a:spcBef>
                <a:spcPct val="0"/>
              </a:spcBef>
              <a:defRPr/>
            </a:pPr>
            <a:r>
              <a:rPr lang="en-US" b="1" dirty="0" smtClean="0"/>
              <a:t>Timing: </a:t>
            </a:r>
            <a:r>
              <a:rPr lang="en-US" dirty="0" smtClean="0"/>
              <a:t>5 minutes with slide 20</a:t>
            </a:r>
          </a:p>
          <a:p>
            <a:pPr defTabSz="921353" eaLnBrk="1" hangingPunct="1">
              <a:spcBef>
                <a:spcPct val="0"/>
              </a:spcBef>
              <a:defRPr/>
            </a:pPr>
            <a:r>
              <a:rPr lang="en-US" b="1" dirty="0" smtClean="0"/>
              <a:t>Purpose: </a:t>
            </a:r>
          </a:p>
          <a:p>
            <a:pPr marL="168084" indent="-168084" defTabSz="921353" eaLnBrk="1" hangingPunct="1">
              <a:spcBef>
                <a:spcPct val="0"/>
              </a:spcBef>
              <a:buFont typeface="Arial" pitchFamily="34" charset="0"/>
              <a:buChar char="•"/>
              <a:defRPr/>
            </a:pPr>
            <a:r>
              <a:rPr lang="en-US" dirty="0" smtClean="0"/>
              <a:t>Display the process of accessing the </a:t>
            </a:r>
            <a:r>
              <a:rPr lang="en-US" i="1" dirty="0" smtClean="0"/>
              <a:t>Student Progress Reports, </a:t>
            </a:r>
            <a:r>
              <a:rPr lang="en-US" dirty="0" smtClean="0"/>
              <a:t>including animations.</a:t>
            </a:r>
          </a:p>
          <a:p>
            <a:pPr marL="168084" indent="-168084" defTabSz="921353" eaLnBrk="1" hangingPunct="1">
              <a:spcBef>
                <a:spcPct val="0"/>
              </a:spcBef>
              <a:buFont typeface="Arial" pitchFamily="34" charset="0"/>
              <a:buChar char="•"/>
              <a:defRPr/>
            </a:pPr>
            <a:r>
              <a:rPr lang="en-US" dirty="0" smtClean="0"/>
              <a:t>Participants will see a demonstration of how to access </a:t>
            </a:r>
            <a:r>
              <a:rPr lang="en-US" i="1" dirty="0" smtClean="0"/>
              <a:t>Student Progress Reports </a:t>
            </a:r>
            <a:r>
              <a:rPr lang="en-US" dirty="0" smtClean="0"/>
              <a:t>and what they look like. Participants will interpret and use data from the </a:t>
            </a:r>
            <a:r>
              <a:rPr lang="en-US" i="1" dirty="0" smtClean="0"/>
              <a:t>Student Progress Report</a:t>
            </a:r>
            <a:r>
              <a:rPr lang="en-US" dirty="0" smtClean="0"/>
              <a:t>.</a:t>
            </a:r>
          </a:p>
        </p:txBody>
      </p:sp>
      <p:sp>
        <p:nvSpPr>
          <p:cNvPr id="1126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8367" indent="-280141" eaLnBrk="0" hangingPunct="0">
              <a:defRPr>
                <a:solidFill>
                  <a:schemeClr val="tx1"/>
                </a:solidFill>
                <a:latin typeface="Arial" charset="0"/>
              </a:defRPr>
            </a:lvl2pPr>
            <a:lvl3pPr marL="1120564" indent="-224113" eaLnBrk="0" hangingPunct="0">
              <a:defRPr>
                <a:solidFill>
                  <a:schemeClr val="tx1"/>
                </a:solidFill>
                <a:latin typeface="Arial" charset="0"/>
              </a:defRPr>
            </a:lvl3pPr>
            <a:lvl4pPr marL="1568790" indent="-224113" eaLnBrk="0" hangingPunct="0">
              <a:defRPr>
                <a:solidFill>
                  <a:schemeClr val="tx1"/>
                </a:solidFill>
                <a:latin typeface="Arial" charset="0"/>
              </a:defRPr>
            </a:lvl4pPr>
            <a:lvl5pPr marL="2017017" indent="-224113" eaLnBrk="0" hangingPunct="0">
              <a:defRPr>
                <a:solidFill>
                  <a:schemeClr val="tx1"/>
                </a:solidFill>
                <a:latin typeface="Arial" charset="0"/>
              </a:defRPr>
            </a:lvl5pPr>
            <a:lvl6pPr marL="2465242" indent="-224113" eaLnBrk="0" fontAlgn="base" hangingPunct="0">
              <a:spcBef>
                <a:spcPct val="0"/>
              </a:spcBef>
              <a:spcAft>
                <a:spcPct val="0"/>
              </a:spcAft>
              <a:defRPr>
                <a:solidFill>
                  <a:schemeClr val="tx1"/>
                </a:solidFill>
                <a:latin typeface="Arial" charset="0"/>
              </a:defRPr>
            </a:lvl6pPr>
            <a:lvl7pPr marL="2913468" indent="-224113" eaLnBrk="0" fontAlgn="base" hangingPunct="0">
              <a:spcBef>
                <a:spcPct val="0"/>
              </a:spcBef>
              <a:spcAft>
                <a:spcPct val="0"/>
              </a:spcAft>
              <a:defRPr>
                <a:solidFill>
                  <a:schemeClr val="tx1"/>
                </a:solidFill>
                <a:latin typeface="Arial" charset="0"/>
              </a:defRPr>
            </a:lvl7pPr>
            <a:lvl8pPr marL="3361694" indent="-224113" eaLnBrk="0" fontAlgn="base" hangingPunct="0">
              <a:spcBef>
                <a:spcPct val="0"/>
              </a:spcBef>
              <a:spcAft>
                <a:spcPct val="0"/>
              </a:spcAft>
              <a:defRPr>
                <a:solidFill>
                  <a:schemeClr val="tx1"/>
                </a:solidFill>
                <a:latin typeface="Arial" charset="0"/>
              </a:defRPr>
            </a:lvl8pPr>
            <a:lvl9pPr marL="3809920" indent="-22411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7DC7D96-9BFB-4991-B5A5-B746125A5F4B}" type="slidenum">
              <a:rPr lang="en-US" smtClean="0">
                <a:cs typeface="Arial" charset="0"/>
              </a:rPr>
              <a:pPr eaLnBrk="1" fontAlgn="base" hangingPunct="1">
                <a:spcBef>
                  <a:spcPct val="0"/>
                </a:spcBef>
                <a:spcAft>
                  <a:spcPct val="0"/>
                </a:spcAft>
              </a:pPr>
              <a:t>20</a:t>
            </a:fld>
            <a:endParaRPr lang="en-US" smtClean="0">
              <a:cs typeface="Arial" charset="0"/>
            </a:endParaRPr>
          </a:p>
        </p:txBody>
      </p:sp>
      <p:sp>
        <p:nvSpPr>
          <p:cNvPr id="7" name="Footer Placeholder 6"/>
          <p:cNvSpPr>
            <a:spLocks noGrp="1"/>
          </p:cNvSpPr>
          <p:nvPr>
            <p:ph type="ftr" sz="quarter" idx="10"/>
          </p:nvPr>
        </p:nvSpPr>
        <p:spPr/>
        <p:txBody>
          <a:bodyPr/>
          <a:lstStyle/>
          <a:p>
            <a:pPr>
              <a:defRPr/>
            </a:pPr>
            <a:r>
              <a:rPr lang="en-US" smtClean="0"/>
              <a:t>Stepping Stones to Using Data, ER, AMD</a:t>
            </a:r>
          </a:p>
          <a:p>
            <a:pPr>
              <a:defRPr/>
            </a:pPr>
            <a:r>
              <a:rPr lang="en-US" smtClean="0"/>
              <a:t>Revised 6/2012</a:t>
            </a:r>
          </a:p>
          <a:p>
            <a:pPr>
              <a:defRPr/>
            </a:pPr>
            <a:r>
              <a:rPr lang="en-US" smtClean="0"/>
              <a:t>© 2012 Northwest Evaluation Association™</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b="1" dirty="0" smtClean="0"/>
              <a:t>Timing: </a:t>
            </a:r>
            <a:r>
              <a:rPr lang="en-US" dirty="0" smtClean="0"/>
              <a:t>30 minutes with next slide</a:t>
            </a:r>
          </a:p>
          <a:p>
            <a:pPr>
              <a:defRPr/>
            </a:pPr>
            <a:r>
              <a:rPr lang="en-US" b="1" dirty="0" smtClean="0"/>
              <a:t>Purpose: </a:t>
            </a:r>
          </a:p>
          <a:p>
            <a:pPr marL="168716" indent="-168716">
              <a:buFont typeface="Arial" pitchFamily="34" charset="0"/>
              <a:buChar char="•"/>
              <a:defRPr/>
            </a:pPr>
            <a:r>
              <a:rPr lang="en-US" dirty="0" smtClean="0"/>
              <a:t>Participant role-plays discussing goals with students. See next slide for role-play for discussing goals with parents.</a:t>
            </a:r>
          </a:p>
        </p:txBody>
      </p:sp>
      <p:sp>
        <p:nvSpPr>
          <p:cNvPr id="839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DF4D94E-5C6C-4B8A-92DA-B60C88F4AA91}" type="slidenum">
              <a:rPr lang="en-US" smtClean="0">
                <a:cs typeface="Arial" charset="0"/>
              </a:rPr>
              <a:pPr eaLnBrk="1" fontAlgn="base" hangingPunct="1">
                <a:spcBef>
                  <a:spcPct val="0"/>
                </a:spcBef>
                <a:spcAft>
                  <a:spcPct val="0"/>
                </a:spcAft>
              </a:pPr>
              <a:t>21</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Timing: </a:t>
            </a:r>
            <a:r>
              <a:rPr lang="en-US" dirty="0" smtClean="0"/>
              <a:t>30 minutes with previous slide plus 10 minutes; see below</a:t>
            </a:r>
          </a:p>
          <a:p>
            <a:pPr eaLnBrk="1" hangingPunct="1">
              <a:spcBef>
                <a:spcPct val="0"/>
              </a:spcBef>
              <a:defRPr/>
            </a:pPr>
            <a:r>
              <a:rPr lang="en-US" b="1" dirty="0" smtClean="0"/>
              <a:t>Purpose: </a:t>
            </a:r>
          </a:p>
          <a:p>
            <a:pPr marL="168716" indent="-168716" eaLnBrk="1" hangingPunct="1">
              <a:spcBef>
                <a:spcPct val="0"/>
              </a:spcBef>
              <a:buFont typeface="Arial" pitchFamily="34" charset="0"/>
              <a:buChar char="•"/>
              <a:defRPr/>
            </a:pPr>
            <a:r>
              <a:rPr lang="en-US" dirty="0" smtClean="0"/>
              <a:t>Participants role-plays for discussing goals with parents and see possible questions for use during role-play. See previous slide for participant role-plays discussing goals with students. </a:t>
            </a:r>
          </a:p>
          <a:p>
            <a:pPr eaLnBrk="1" hangingPunct="1">
              <a:spcBef>
                <a:spcPct val="0"/>
              </a:spcBef>
              <a:defRPr/>
            </a:pPr>
            <a:endParaRPr lang="en-US" b="1" dirty="0" smtClean="0"/>
          </a:p>
        </p:txBody>
      </p:sp>
      <p:sp>
        <p:nvSpPr>
          <p:cNvPr id="8499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CEFDA5F-5C15-41B0-B163-056CD9E4E06C}" type="slidenum">
              <a:rPr lang="en-US" smtClean="0">
                <a:cs typeface="Arial" charset="0"/>
              </a:rPr>
              <a:pPr eaLnBrk="1" fontAlgn="base" hangingPunct="1">
                <a:spcBef>
                  <a:spcPct val="0"/>
                </a:spcBef>
                <a:spcAft>
                  <a:spcPct val="0"/>
                </a:spcAft>
              </a:pPr>
              <a:t>22</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5 minutes</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Review previous work using the Essential Reports Chart for reference during Planning Forward activity.</a:t>
            </a:r>
          </a:p>
          <a:p>
            <a:pPr defTabSz="924813" eaLnBrk="1" hangingPunct="1">
              <a:spcBef>
                <a:spcPct val="0"/>
              </a:spcBef>
              <a:defRPr/>
            </a:pPr>
            <a:r>
              <a:rPr lang="en-US" b="1" dirty="0" smtClean="0"/>
              <a:t>Timing: </a:t>
            </a:r>
            <a:r>
              <a:rPr lang="en-US" dirty="0" smtClean="0"/>
              <a:t>5 minutes</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Start Planning Forward commitments.</a:t>
            </a:r>
          </a:p>
          <a:p>
            <a:pPr defTabSz="924813" eaLnBrk="1" hangingPunct="1">
              <a:spcBef>
                <a:spcPct val="0"/>
              </a:spcBef>
              <a:defRPr/>
            </a:pPr>
            <a:r>
              <a:rPr lang="en-US" b="1" dirty="0" smtClean="0"/>
              <a:t>Timing: </a:t>
            </a:r>
            <a:r>
              <a:rPr lang="en-US" dirty="0" smtClean="0"/>
              <a:t>5 minutes</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Synthesize plans.</a:t>
            </a:r>
          </a:p>
        </p:txBody>
      </p:sp>
      <p:sp>
        <p:nvSpPr>
          <p:cNvPr id="8602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5D949F5-8006-4AFE-BBDA-B978B3D2FAD5}" type="slidenum">
              <a:rPr lang="en-US" smtClean="0">
                <a:cs typeface="Arial" charset="0"/>
              </a:rPr>
              <a:pPr eaLnBrk="1" fontAlgn="base" hangingPunct="1">
                <a:spcBef>
                  <a:spcPct val="0"/>
                </a:spcBef>
                <a:spcAft>
                  <a:spcPct val="0"/>
                </a:spcAft>
              </a:pPr>
              <a:t>23</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15 minutes, this slide and the next</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Participants reflect on their learning and self-assess their knowledge and skills. (Consider a separate slide for this. This slide takes people to the "I'm leaving now" space and may detract from self-assessment.)</a:t>
            </a:r>
          </a:p>
          <a:p>
            <a:pPr marL="168716" indent="-168716" defTabSz="924813" eaLnBrk="1" hangingPunct="1">
              <a:spcBef>
                <a:spcPct val="0"/>
              </a:spcBef>
              <a:buFont typeface="Arial" pitchFamily="34" charset="0"/>
              <a:buChar char="•"/>
              <a:defRPr/>
            </a:pPr>
            <a:r>
              <a:rPr lang="en-US" dirty="0" smtClean="0"/>
              <a:t>Participants provide feedback about the workshop, their learning, current questions, and needs.</a:t>
            </a:r>
          </a:p>
        </p:txBody>
      </p:sp>
      <p:sp>
        <p:nvSpPr>
          <p:cNvPr id="870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1B62091-C797-49A1-A956-42D38329E2E1}" type="slidenum">
              <a:rPr lang="en-US" smtClean="0">
                <a:cs typeface="Arial" charset="0"/>
              </a:rPr>
              <a:pPr eaLnBrk="1" fontAlgn="base" hangingPunct="1">
                <a:spcBef>
                  <a:spcPct val="0"/>
                </a:spcBef>
                <a:spcAft>
                  <a:spcPct val="0"/>
                </a:spcAft>
              </a:pPr>
              <a:t>24</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15 minutes, this slide and the previous slide</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Thank participants.</a:t>
            </a:r>
          </a:p>
        </p:txBody>
      </p:sp>
      <p:sp>
        <p:nvSpPr>
          <p:cNvPr id="8806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F6D5A90-635B-407E-B357-FE70384F324C}" type="slidenum">
              <a:rPr lang="en-US" smtClean="0">
                <a:cs typeface="Arial" charset="0"/>
              </a:rPr>
              <a:pPr eaLnBrk="1" fontAlgn="base" hangingPunct="1">
                <a:spcBef>
                  <a:spcPct val="0"/>
                </a:spcBef>
                <a:spcAft>
                  <a:spcPct val="0"/>
                </a:spcAft>
              </a:pPr>
              <a:t>25</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Purpose: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Describe how MAP measures the student’s level along a learning continuum</a:t>
            </a:r>
          </a:p>
          <a:p>
            <a:pPr eaLnBrk="1" hangingPunct="1">
              <a:spcBef>
                <a:spcPct val="0"/>
              </a:spcBef>
            </a:pPr>
            <a:r>
              <a:rPr lang="en-US" b="1" dirty="0" smtClean="0"/>
              <a:t>Background Information: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This example looks at what happens in a single goal strand when a 6th grade student sits down at the computer for the first time. The initial item will be at the mean difficulty level for that grade level. From here on out, the computer will select items specifically for the student depending on how he or she performs on all of the previous items in that goal strand.</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student here misses the first item. The test will select an easier item the next time it visits this goal strand and displays it on the screen.</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student misses the second item as well. Based on the student’s two responses so far, the computer will display another easier item.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student misses this one too. Based on the student’s three responses so far, the test chooses another, easier item.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Each time the student answers a question, the test scores all the items taken so far to select the next item.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test will continue to select questions, cycling through the goal strands, until the student reaches the end of the test.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score is immediately available to the student and teacher. In this example, the 6th grade student’s overall RIT score is 195.  </a:t>
            </a:r>
          </a:p>
          <a:p>
            <a:pPr eaLnBrk="1" hangingPunct="1">
              <a:spcBef>
                <a:spcPct val="0"/>
              </a:spcBef>
            </a:pPr>
            <a:endParaRPr lang="en-US" dirty="0" smtClean="0"/>
          </a:p>
          <a:p>
            <a:pPr eaLnBrk="1" hangingPunct="1">
              <a:spcBef>
                <a:spcPct val="0"/>
              </a:spcBef>
            </a:pPr>
            <a:r>
              <a:rPr lang="en-US" dirty="0" smtClean="0"/>
              <a:t> </a:t>
            </a:r>
          </a:p>
          <a:p>
            <a:pPr eaLnBrk="1" hangingPunct="1">
              <a:spcBef>
                <a:spcPct val="0"/>
              </a:spcBef>
            </a:pPr>
            <a:endParaRPr lang="en-US" dirty="0" smtClean="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41259DB-D35D-4E11-9B92-B4A5ECA9B2C9}" type="slidenum">
              <a:rPr lang="en-US" smtClean="0">
                <a:cs typeface="Arial" charset="0"/>
              </a:rPr>
              <a:pPr eaLnBrk="1" fontAlgn="base" hangingPunct="1">
                <a:spcBef>
                  <a:spcPct val="0"/>
                </a:spcBef>
                <a:spcAft>
                  <a:spcPct val="0"/>
                </a:spcAft>
              </a:pPr>
              <a:t>26</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Purpose:</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Introduction of the RIT scale</a:t>
            </a:r>
          </a:p>
          <a:p>
            <a:pPr marL="0" lvl="1" indent="0" eaLnBrk="1" hangingPunct="1">
              <a:spcBef>
                <a:spcPct val="0"/>
              </a:spcBef>
              <a:buNone/>
              <a:defRPr/>
            </a:pPr>
            <a:r>
              <a:rPr lang="en-US" b="1" dirty="0">
                <a:latin typeface="Arial" pitchFamily="34" charset="0"/>
                <a:cs typeface="Arial" pitchFamily="34" charset="0"/>
              </a:rPr>
              <a:t>Background Information: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RIT scale is short for the Rasch </a:t>
            </a:r>
            <a:r>
              <a:rPr lang="en-US" dirty="0" err="1">
                <a:latin typeface="Arial" pitchFamily="34" charset="0"/>
                <a:cs typeface="Arial" pitchFamily="34" charset="0"/>
              </a:rPr>
              <a:t>unIT</a:t>
            </a:r>
            <a:r>
              <a:rPr lang="en-US" dirty="0">
                <a:latin typeface="Arial" pitchFamily="34" charset="0"/>
                <a:cs typeface="Arial" pitchFamily="34" charset="0"/>
              </a:rPr>
              <a:t> scale.</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RIT scale is an equal-interval scale, like a yardstick. This means that 10 RIT points at the bottom of the scale equals 10 RIT points at the top.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RIT scale lets us see growth occurring between beginning-of-year and end-of-year test events and across time.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scale is consistent; it has the same meaning, regardless of the students’ grade levels.</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Scores are aligned to the RIT scale to help us see students’ learning readiness.</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RIT scores will also help us to demonstrate student growth over time.</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RIT scale aligns both to performance norms (typical grade-level performance) and content and skills found in DesCartes, or in the case of MAP for Primary Grades, in Primary Grades Instructional Data. These skills are presented on a continuum of increasing difficulty and complexity.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star on the slide might represent a student in a sixth grade classroom.  </a:t>
            </a:r>
          </a:p>
          <a:p>
            <a:pPr marL="168716" lvl="1" indent="-168716" defTabSz="924813" eaLnBrk="1" hangingPunct="1">
              <a:spcBef>
                <a:spcPct val="0"/>
              </a:spcBef>
              <a:buFont typeface="Arial" pitchFamily="34" charset="0"/>
              <a:buChar char="•"/>
              <a:defRPr/>
            </a:pPr>
            <a:r>
              <a:rPr lang="en-US" dirty="0">
                <a:latin typeface="Arial" pitchFamily="34" charset="0"/>
                <a:cs typeface="Arial" pitchFamily="34" charset="0"/>
              </a:rPr>
              <a:t>The RIT score helps his teacher to see that his learning readiness is more like that of a third-grader. But more importantly, it aligns with DesCartes to indicate skills and concepts appropriate for his instructional needs.</a:t>
            </a:r>
          </a:p>
          <a:p>
            <a:pPr lvl="1" eaLnBrk="1" hangingPunct="1">
              <a:spcBef>
                <a:spcPct val="0"/>
              </a:spcBef>
            </a:pPr>
            <a:endParaRPr lang="en-US" sz="900" dirty="0" smtClean="0"/>
          </a:p>
          <a:p>
            <a:pPr eaLnBrk="1" hangingPunct="1">
              <a:spcBef>
                <a:spcPct val="0"/>
              </a:spcBef>
            </a:pPr>
            <a:endParaRPr lang="en-US" dirty="0" smtClean="0"/>
          </a:p>
        </p:txBody>
      </p:sp>
      <p:sp>
        <p:nvSpPr>
          <p:cNvPr id="9011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6D2825C-1DA3-4E51-A369-038A6934C70D}" type="slidenum">
              <a:rPr lang="en-US" smtClean="0">
                <a:cs typeface="Arial" charset="0"/>
              </a:rPr>
              <a:pPr eaLnBrk="1" fontAlgn="base" hangingPunct="1">
                <a:spcBef>
                  <a:spcPct val="0"/>
                </a:spcBef>
                <a:spcAft>
                  <a:spcPct val="0"/>
                </a:spcAft>
              </a:pPr>
              <a:t>27</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Purpose:  </a:t>
            </a:r>
          </a:p>
          <a:p>
            <a:pPr marL="168084" indent="-168084" eaLnBrk="1" hangingPunct="1">
              <a:spcBef>
                <a:spcPct val="0"/>
              </a:spcBef>
              <a:buFont typeface="Arial" pitchFamily="34" charset="0"/>
              <a:buChar char="•"/>
              <a:defRPr/>
            </a:pPr>
            <a:r>
              <a:rPr lang="en-US" dirty="0" smtClean="0"/>
              <a:t>Illustrate the connection between progress on the RIT scale and progress on DesCartes, as well as how that progress is connected to progress on state standards.</a:t>
            </a:r>
          </a:p>
          <a:p>
            <a:pPr eaLnBrk="1" hangingPunct="1">
              <a:spcBef>
                <a:spcPct val="0"/>
              </a:spcBef>
              <a:defRPr/>
            </a:pPr>
            <a:endParaRPr lang="en-US" dirty="0" smtClean="0"/>
          </a:p>
        </p:txBody>
      </p:sp>
      <p:sp>
        <p:nvSpPr>
          <p:cNvPr id="1208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8367" indent="-280141" eaLnBrk="0" hangingPunct="0">
              <a:defRPr>
                <a:solidFill>
                  <a:schemeClr val="tx1"/>
                </a:solidFill>
                <a:latin typeface="Arial" charset="0"/>
              </a:defRPr>
            </a:lvl2pPr>
            <a:lvl3pPr marL="1120564" indent="-224113" eaLnBrk="0" hangingPunct="0">
              <a:defRPr>
                <a:solidFill>
                  <a:schemeClr val="tx1"/>
                </a:solidFill>
                <a:latin typeface="Arial" charset="0"/>
              </a:defRPr>
            </a:lvl3pPr>
            <a:lvl4pPr marL="1568790" indent="-224113" eaLnBrk="0" hangingPunct="0">
              <a:defRPr>
                <a:solidFill>
                  <a:schemeClr val="tx1"/>
                </a:solidFill>
                <a:latin typeface="Arial" charset="0"/>
              </a:defRPr>
            </a:lvl4pPr>
            <a:lvl5pPr marL="2017017" indent="-224113" eaLnBrk="0" hangingPunct="0">
              <a:defRPr>
                <a:solidFill>
                  <a:schemeClr val="tx1"/>
                </a:solidFill>
                <a:latin typeface="Arial" charset="0"/>
              </a:defRPr>
            </a:lvl5pPr>
            <a:lvl6pPr marL="2465242" indent="-224113" eaLnBrk="0" fontAlgn="base" hangingPunct="0">
              <a:spcBef>
                <a:spcPct val="0"/>
              </a:spcBef>
              <a:spcAft>
                <a:spcPct val="0"/>
              </a:spcAft>
              <a:defRPr>
                <a:solidFill>
                  <a:schemeClr val="tx1"/>
                </a:solidFill>
                <a:latin typeface="Arial" charset="0"/>
              </a:defRPr>
            </a:lvl6pPr>
            <a:lvl7pPr marL="2913468" indent="-224113" eaLnBrk="0" fontAlgn="base" hangingPunct="0">
              <a:spcBef>
                <a:spcPct val="0"/>
              </a:spcBef>
              <a:spcAft>
                <a:spcPct val="0"/>
              </a:spcAft>
              <a:defRPr>
                <a:solidFill>
                  <a:schemeClr val="tx1"/>
                </a:solidFill>
                <a:latin typeface="Arial" charset="0"/>
              </a:defRPr>
            </a:lvl7pPr>
            <a:lvl8pPr marL="3361694" indent="-224113" eaLnBrk="0" fontAlgn="base" hangingPunct="0">
              <a:spcBef>
                <a:spcPct val="0"/>
              </a:spcBef>
              <a:spcAft>
                <a:spcPct val="0"/>
              </a:spcAft>
              <a:defRPr>
                <a:solidFill>
                  <a:schemeClr val="tx1"/>
                </a:solidFill>
                <a:latin typeface="Arial" charset="0"/>
              </a:defRPr>
            </a:lvl8pPr>
            <a:lvl9pPr marL="3809920" indent="-22411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92AC7B2-3C67-41ED-BC19-27EC20672EAD}" type="slidenum">
              <a:rPr lang="en-US" smtClean="0">
                <a:cs typeface="Arial" charset="0"/>
              </a:rPr>
              <a:pPr eaLnBrk="1" fontAlgn="base" hangingPunct="1">
                <a:spcBef>
                  <a:spcPct val="0"/>
                </a:spcBef>
                <a:spcAft>
                  <a:spcPct val="0"/>
                </a:spcAft>
              </a:pPr>
              <a:t>28</a:t>
            </a:fld>
            <a:endParaRPr lang="en-US" smtClean="0">
              <a:cs typeface="Arial" charset="0"/>
            </a:endParaRPr>
          </a:p>
        </p:txBody>
      </p:sp>
      <p:sp>
        <p:nvSpPr>
          <p:cNvPr id="120836" name="Slide Image Placeholder 1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Purpose:</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Review the purpose for referring to the Normative Data handout when examining student data.</a:t>
            </a:r>
          </a:p>
          <a:p>
            <a:pPr eaLnBrk="1" hangingPunct="1">
              <a:spcBef>
                <a:spcPct val="0"/>
              </a:spcBef>
            </a:pPr>
            <a:r>
              <a:rPr lang="en-US" b="1" dirty="0" smtClean="0"/>
              <a:t>Background Information: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The </a:t>
            </a:r>
            <a:r>
              <a:rPr lang="en-US" i="1" dirty="0">
                <a:latin typeface="Arial" pitchFamily="34" charset="0"/>
                <a:cs typeface="Arial" pitchFamily="34" charset="0"/>
              </a:rPr>
              <a:t>Normative Data </a:t>
            </a:r>
            <a:r>
              <a:rPr lang="en-US" dirty="0">
                <a:latin typeface="Arial" pitchFamily="34" charset="0"/>
                <a:cs typeface="Arial" pitchFamily="34" charset="0"/>
              </a:rPr>
              <a:t>document connects the scores you see represented on your reports to those of a larger group.</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NWEA completes and releases a new RIT Scale Norms Study every three years.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If groups would like to role-play this, ask for volunteers to share the discussion.</a:t>
            </a:r>
          </a:p>
        </p:txBody>
      </p:sp>
      <p:sp>
        <p:nvSpPr>
          <p:cNvPr id="9216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A844B9A-EC97-4AE3-9345-27F2AAC8D1C9}" type="slidenum">
              <a:rPr lang="en-US" smtClean="0">
                <a:cs typeface="Arial" charset="0"/>
              </a:rPr>
              <a:pPr eaLnBrk="1" fontAlgn="base" hangingPunct="1">
                <a:spcBef>
                  <a:spcPct val="0"/>
                </a:spcBef>
                <a:spcAft>
                  <a:spcPct val="0"/>
                </a:spcAft>
              </a:pPr>
              <a:t>29</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Slides 2 and 3, 10 minutes total; continue 5 minutes for introductions and structure of the day from previous slide; 5 minutes for agenda</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Display this slide during discussion of structure of the day and agenda.</a:t>
            </a:r>
          </a:p>
        </p:txBody>
      </p:sp>
      <p:sp>
        <p:nvSpPr>
          <p:cNvPr id="61444"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7772A03-E196-42CB-9885-88905353BFFC}" type="slidenum">
              <a:rPr lang="en-US" smtClean="0">
                <a:cs typeface="Arial" charset="0"/>
              </a:rPr>
              <a:pPr eaLnBrk="1" fontAlgn="base" hangingPunct="1">
                <a:spcBef>
                  <a:spcPct val="0"/>
                </a:spcBef>
                <a:spcAft>
                  <a:spcPct val="0"/>
                </a:spcAft>
              </a:pPr>
              <a:t>3</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3"/>
          <p:cNvSpPr>
            <a:spLocks noGrp="1" noChangeArrowheads="1"/>
          </p:cNvSpPr>
          <p:nvPr>
            <p:ph type="body" idx="1"/>
          </p:nvPr>
        </p:nvSpPr>
        <p:spPr/>
        <p:txBody>
          <a:bodyPr>
            <a:normAutofit fontScale="92500"/>
          </a:bodyPr>
          <a:lstStyle/>
          <a:p>
            <a:r>
              <a:rPr lang="en-US" sz="700" b="1" dirty="0" smtClean="0"/>
              <a:t>Purpose:</a:t>
            </a:r>
          </a:p>
          <a:p>
            <a:pPr marL="171450" lvl="1" indent="-171450"/>
            <a:r>
              <a:rPr lang="en-US" sz="700" dirty="0" smtClean="0">
                <a:latin typeface="Arial" pitchFamily="34" charset="0"/>
                <a:cs typeface="Arial" pitchFamily="34" charset="0"/>
              </a:rPr>
              <a:t>Understand that the data from the norm group provides information we need to begin to make meaning out of our scores.</a:t>
            </a:r>
          </a:p>
          <a:p>
            <a:pPr marL="171450" lvl="1" indent="-171450"/>
            <a:r>
              <a:rPr lang="en-US" sz="700" dirty="0" smtClean="0">
                <a:latin typeface="Arial" pitchFamily="34" charset="0"/>
                <a:cs typeface="Arial" pitchFamily="34" charset="0"/>
              </a:rPr>
              <a:t>Learn that the Kingsbury Center, NWEA’s independent research institute, provides state testing studies that link the NWEA assessment scale to state proficiency levels.</a:t>
            </a:r>
          </a:p>
          <a:p>
            <a:pPr marL="171450" lvl="1" indent="-171450"/>
            <a:r>
              <a:rPr lang="en-US" sz="700" dirty="0" smtClean="0">
                <a:latin typeface="Arial" pitchFamily="34" charset="0"/>
                <a:cs typeface="Arial" pitchFamily="34" charset="0"/>
              </a:rPr>
              <a:t>Point out that NWEA Goal Structures connect the content from state standards to each reporting area of state-aligned MAP tests.</a:t>
            </a:r>
          </a:p>
          <a:p>
            <a:pPr marL="0" lvl="1" indent="0">
              <a:buNone/>
            </a:pPr>
            <a:r>
              <a:rPr lang="en-US" sz="700" i="1" dirty="0" smtClean="0">
                <a:latin typeface="Arial" pitchFamily="34" charset="0"/>
                <a:cs typeface="Arial" pitchFamily="34" charset="0"/>
              </a:rPr>
              <a:t>*Use the Progress and State Standards link if they have specific questions or want clarity about how this concept works.  </a:t>
            </a:r>
          </a:p>
          <a:p>
            <a:r>
              <a:rPr lang="en-US" sz="700" b="1" dirty="0" smtClean="0"/>
              <a:t>Background Information:  </a:t>
            </a:r>
          </a:p>
          <a:p>
            <a:pPr marL="171450" lvl="1" indent="-171450"/>
            <a:r>
              <a:rPr lang="en-US" sz="700" dirty="0" smtClean="0">
                <a:latin typeface="Arial" pitchFamily="34" charset="0"/>
                <a:cs typeface="Arial" pitchFamily="34" charset="0"/>
              </a:rPr>
              <a:t>NWEA completes a norming study every three years. </a:t>
            </a:r>
          </a:p>
          <a:p>
            <a:pPr marL="171450" lvl="1" indent="-171450"/>
            <a:r>
              <a:rPr lang="en-US" sz="700" dirty="0" smtClean="0">
                <a:latin typeface="Arial" pitchFamily="34" charset="0"/>
                <a:cs typeface="Arial" pitchFamily="34" charset="0"/>
              </a:rPr>
              <a:t>These studies provide a reasonable way to compare the performance of a single student, class, or grade to a larger, more meaningful group.</a:t>
            </a:r>
          </a:p>
          <a:p>
            <a:pPr marL="171450" lvl="1" indent="-171450"/>
            <a:r>
              <a:rPr lang="en-US" sz="700" i="1" dirty="0" smtClean="0">
                <a:latin typeface="Arial" pitchFamily="34" charset="0"/>
                <a:cs typeface="Arial" pitchFamily="34" charset="0"/>
              </a:rPr>
              <a:t>The NWEA RIT Scale Norms Study </a:t>
            </a:r>
            <a:r>
              <a:rPr lang="en-US" sz="700" dirty="0" smtClean="0">
                <a:latin typeface="Arial" pitchFamily="34" charset="0"/>
                <a:cs typeface="Arial" pitchFamily="34" charset="0"/>
              </a:rPr>
              <a:t>includes more than two million students from a wide variety of schools throughout the nation. </a:t>
            </a:r>
          </a:p>
          <a:p>
            <a:pPr marL="171450" lvl="1" indent="-171450"/>
            <a:r>
              <a:rPr lang="en-US" sz="700" dirty="0" smtClean="0">
                <a:latin typeface="Arial" pitchFamily="34" charset="0"/>
                <a:cs typeface="Arial" pitchFamily="34" charset="0"/>
              </a:rPr>
              <a:t>The </a:t>
            </a:r>
            <a:r>
              <a:rPr lang="en-US" sz="700" i="1" dirty="0" smtClean="0">
                <a:latin typeface="Arial" pitchFamily="34" charset="0"/>
                <a:cs typeface="Arial" pitchFamily="34" charset="0"/>
              </a:rPr>
              <a:t>Normative</a:t>
            </a:r>
            <a:r>
              <a:rPr lang="en-US" sz="700" dirty="0" smtClean="0">
                <a:latin typeface="Arial" pitchFamily="34" charset="0"/>
                <a:cs typeface="Arial" pitchFamily="34" charset="0"/>
              </a:rPr>
              <a:t> </a:t>
            </a:r>
            <a:r>
              <a:rPr lang="en-US" sz="700" i="1" dirty="0" smtClean="0">
                <a:latin typeface="Arial" pitchFamily="34" charset="0"/>
                <a:cs typeface="Arial" pitchFamily="34" charset="0"/>
              </a:rPr>
              <a:t>Data</a:t>
            </a:r>
            <a:r>
              <a:rPr lang="en-US" sz="700" dirty="0" smtClean="0">
                <a:latin typeface="Arial" pitchFamily="34" charset="0"/>
                <a:cs typeface="Arial" pitchFamily="34" charset="0"/>
              </a:rPr>
              <a:t> document contains five tables: Language Usage, Reading, Mathematics, General Science, and Science Concepts. </a:t>
            </a:r>
          </a:p>
          <a:p>
            <a:pPr marL="628650" lvl="3" indent="-171450">
              <a:buFont typeface="Arial" pitchFamily="34" charset="0"/>
              <a:buChar char="•"/>
            </a:pPr>
            <a:r>
              <a:rPr lang="en-US" sz="700" dirty="0" smtClean="0">
                <a:latin typeface="Arial" pitchFamily="34" charset="0"/>
                <a:cs typeface="Arial" pitchFamily="34" charset="0"/>
              </a:rPr>
              <a:t>The tables show Beginning-of-Year, Middle-of-Year, and End-of-Year mean scores for each grade level.</a:t>
            </a:r>
          </a:p>
          <a:p>
            <a:pPr marL="628650" lvl="3" indent="-171450">
              <a:buFont typeface="Arial" pitchFamily="34" charset="0"/>
              <a:buChar char="•"/>
            </a:pPr>
            <a:r>
              <a:rPr lang="en-US" sz="700" dirty="0" smtClean="0">
                <a:latin typeface="Arial" pitchFamily="34" charset="0"/>
                <a:cs typeface="Arial" pitchFamily="34" charset="0"/>
              </a:rPr>
              <a:t>Mean score represents the average score of the </a:t>
            </a:r>
          </a:p>
          <a:p>
            <a:pPr marL="628650" lvl="3" indent="-171450">
              <a:buFont typeface="Arial" pitchFamily="34" charset="0"/>
              <a:buChar char="•"/>
            </a:pPr>
            <a:r>
              <a:rPr lang="en-US" sz="700" dirty="0" smtClean="0">
                <a:latin typeface="Arial" pitchFamily="34" charset="0"/>
                <a:cs typeface="Arial" pitchFamily="34" charset="0"/>
              </a:rPr>
              <a:t>These scores are not expectations or stopping points, merely an indication of the how each grade level group performed.</a:t>
            </a:r>
          </a:p>
          <a:p>
            <a:pPr marL="628650" lvl="3" indent="-171450">
              <a:buFont typeface="Arial" pitchFamily="34" charset="0"/>
              <a:buChar char="•"/>
            </a:pPr>
            <a:r>
              <a:rPr lang="en-US" sz="700" dirty="0" smtClean="0">
                <a:latin typeface="Arial" pitchFamily="34" charset="0"/>
                <a:cs typeface="Arial" pitchFamily="34" charset="0"/>
              </a:rPr>
              <a:t>Educators can use the norms to help determine what is the “typical” 50th percentile score for students in a particular grade level in the norm study. </a:t>
            </a:r>
          </a:p>
          <a:p>
            <a:pPr marL="628650" lvl="3" indent="-171450">
              <a:buFont typeface="Arial" pitchFamily="34" charset="0"/>
              <a:buChar char="•"/>
            </a:pPr>
            <a:r>
              <a:rPr lang="en-US" sz="700" dirty="0" smtClean="0">
                <a:latin typeface="Arial" pitchFamily="34" charset="0"/>
                <a:cs typeface="Arial" pitchFamily="34" charset="0"/>
              </a:rPr>
              <a:t>Recommend the use of the word “typical” by teachers and administrators when talking about norms. Avoid using “expected” or “should be” since we wish to treat each student as an individual. </a:t>
            </a:r>
          </a:p>
          <a:p>
            <a:pPr marL="628650" lvl="3" indent="-171450">
              <a:buFont typeface="Arial" pitchFamily="34" charset="0"/>
              <a:buChar char="•"/>
            </a:pPr>
            <a:r>
              <a:rPr lang="en-US" sz="700" dirty="0" smtClean="0">
                <a:latin typeface="Arial" pitchFamily="34" charset="0"/>
                <a:cs typeface="Arial" pitchFamily="34" charset="0"/>
              </a:rPr>
              <a:t>Norms are to be used simply as a point of reference. </a:t>
            </a:r>
          </a:p>
          <a:p>
            <a:pPr marL="628650" lvl="3" indent="-171450">
              <a:buFont typeface="Arial" pitchFamily="34" charset="0"/>
              <a:buChar char="•"/>
            </a:pPr>
            <a:r>
              <a:rPr lang="en-US" sz="700" dirty="0" smtClean="0">
                <a:latin typeface="Arial" pitchFamily="34" charset="0"/>
                <a:cs typeface="Arial" pitchFamily="34" charset="0"/>
              </a:rPr>
              <a:t>“Typical” performance for a district may be different than the NWEA norms.</a:t>
            </a:r>
          </a:p>
          <a:p>
            <a:pPr marL="628650" lvl="3" indent="-171450">
              <a:buFont typeface="Arial" pitchFamily="34" charset="0"/>
              <a:buChar char="•"/>
            </a:pPr>
            <a:r>
              <a:rPr lang="en-US" sz="700" dirty="0" smtClean="0">
                <a:latin typeface="Arial" pitchFamily="34" charset="0"/>
                <a:cs typeface="Arial" pitchFamily="34" charset="0"/>
              </a:rPr>
              <a:t>Remember that most students are not “typical” and therefore, NWEA will provide you with individual growth projections based on students’ starting points.</a:t>
            </a:r>
          </a:p>
          <a:p>
            <a:pPr marL="171450" lvl="1" indent="-171450"/>
            <a:r>
              <a:rPr lang="en-US" sz="700" dirty="0" smtClean="0">
                <a:latin typeface="Arial" pitchFamily="34" charset="0"/>
                <a:cs typeface="Arial" pitchFamily="34" charset="0"/>
              </a:rPr>
              <a:t>The Kingsbury Center, NWEA’s independent research institute, conducts </a:t>
            </a:r>
            <a:r>
              <a:rPr lang="en-US" sz="700" i="1" dirty="0" smtClean="0">
                <a:latin typeface="Arial" pitchFamily="34" charset="0"/>
                <a:cs typeface="Arial" pitchFamily="34" charset="0"/>
              </a:rPr>
              <a:t>Scale Alignment Studies </a:t>
            </a:r>
            <a:r>
              <a:rPr lang="en-US" sz="700" dirty="0" smtClean="0">
                <a:latin typeface="Arial" pitchFamily="34" charset="0"/>
                <a:cs typeface="Arial" pitchFamily="34" charset="0"/>
              </a:rPr>
              <a:t>for many states which link NWEA assessment data to state assessments and proficiency benchmarks. These studies can be found at the NWEA web site under the Our Research tab.  </a:t>
            </a:r>
          </a:p>
          <a:p>
            <a:pPr marL="171450" lvl="1" indent="-171450"/>
            <a:r>
              <a:rPr lang="en-US" sz="700" i="1" dirty="0" smtClean="0">
                <a:latin typeface="Arial" pitchFamily="34" charset="0"/>
                <a:cs typeface="Arial" pitchFamily="34" charset="0"/>
              </a:rPr>
              <a:t>Goal Structures </a:t>
            </a:r>
            <a:r>
              <a:rPr lang="en-US" sz="700" dirty="0" smtClean="0">
                <a:latin typeface="Arial" pitchFamily="34" charset="0"/>
                <a:cs typeface="Arial" pitchFamily="34" charset="0"/>
              </a:rPr>
              <a:t>connect the content from state standards to each reporting area of state-aligned MAP tests. Using NWEA Goal Structures, the concepts in Class Reports may be directly connected to each state’s unique standards as well as to DesCartes learning statements.</a:t>
            </a:r>
          </a:p>
          <a:p>
            <a:pPr marL="171450" lvl="1" indent="-171450"/>
            <a:r>
              <a:rPr lang="en-US" sz="700" dirty="0" smtClean="0">
                <a:latin typeface="Arial" pitchFamily="34" charset="0"/>
                <a:cs typeface="Arial" pitchFamily="34" charset="0"/>
              </a:rPr>
              <a:t>MAP for Primary Grades assessments are aligned to the goal structures from various professional organizations, e.g., National Council of Teachers of Mathematics, International Reading Association.</a:t>
            </a:r>
          </a:p>
          <a:p>
            <a:pPr marL="171450" lvl="1" indent="-171450"/>
            <a:r>
              <a:rPr lang="en-US" sz="700" dirty="0" smtClean="0">
                <a:latin typeface="Arial" pitchFamily="34" charset="0"/>
                <a:cs typeface="Arial" pitchFamily="34" charset="0"/>
              </a:rPr>
              <a:t>Be prepared to talk about growth information if asked. Growth information can be found in </a:t>
            </a:r>
            <a:r>
              <a:rPr lang="en-US" sz="700" i="1" dirty="0" smtClean="0">
                <a:latin typeface="Arial" pitchFamily="34" charset="0"/>
                <a:cs typeface="Arial" pitchFamily="34" charset="0"/>
              </a:rPr>
              <a:t>the NWEA RIT Scale Norms Study</a:t>
            </a:r>
            <a:r>
              <a:rPr lang="en-US" sz="700" dirty="0" smtClean="0">
                <a:latin typeface="Arial" pitchFamily="34" charset="0"/>
                <a:cs typeface="Arial" pitchFamily="34" charset="0"/>
              </a:rPr>
              <a:t>, which can be accessed from the Norms Study Resources page after logging into the Reports Site or MARC. Growth projections can be calculated using </a:t>
            </a:r>
            <a:r>
              <a:rPr lang="en-US" sz="700" i="1" dirty="0" smtClean="0">
                <a:latin typeface="Arial" pitchFamily="34" charset="0"/>
                <a:cs typeface="Arial" pitchFamily="34" charset="0"/>
              </a:rPr>
              <a:t>the Achievement Status and Growth (ASG) Calculato</a:t>
            </a:r>
            <a:r>
              <a:rPr lang="en-US" sz="700" dirty="0" smtClean="0">
                <a:latin typeface="Arial" pitchFamily="34" charset="0"/>
                <a:cs typeface="Arial" pitchFamily="34" charset="0"/>
              </a:rPr>
              <a:t>r which is also available from this page.</a:t>
            </a:r>
          </a:p>
          <a:p>
            <a:pPr marL="171450" lvl="1" indent="-171450"/>
            <a:r>
              <a:rPr lang="en-US" sz="700" dirty="0" smtClean="0">
                <a:latin typeface="Arial" pitchFamily="34" charset="0"/>
                <a:cs typeface="Arial" pitchFamily="34" charset="0"/>
              </a:rPr>
              <a:t>Check ahead of time to find out if the state you are going to has a </a:t>
            </a:r>
            <a:r>
              <a:rPr lang="en-US" sz="700" i="1" dirty="0" smtClean="0">
                <a:latin typeface="Arial" pitchFamily="34" charset="0"/>
                <a:cs typeface="Arial" pitchFamily="34" charset="0"/>
              </a:rPr>
              <a:t>Scale Alignment Study</a:t>
            </a:r>
            <a:r>
              <a:rPr lang="en-US" sz="700" dirty="0" smtClean="0">
                <a:latin typeface="Arial" pitchFamily="34" charset="0"/>
                <a:cs typeface="Arial" pitchFamily="34" charset="0"/>
              </a:rPr>
              <a:t>.</a:t>
            </a:r>
            <a:endParaRPr lang="en-US" sz="700" dirty="0">
              <a:latin typeface="Arial" pitchFamily="34" charset="0"/>
              <a:cs typeface="Arial" pitchFamily="34" charset="0"/>
            </a:endParaRPr>
          </a:p>
        </p:txBody>
      </p:sp>
      <p:sp>
        <p:nvSpPr>
          <p:cNvPr id="93188" name="Slide Number Placeholder 6"/>
          <p:cNvSpPr>
            <a:spLocks noGrp="1"/>
          </p:cNvSpPr>
          <p:nvPr>
            <p:ph type="sldNum" sz="quarter" idx="5"/>
          </p:nvPr>
        </p:nvSpPr>
        <p:spPr/>
        <p:txBody>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fld id="{8E36E4C2-CB02-4759-862D-898D343CDFE3}" type="slidenum">
              <a:rPr lang="en-US" smtClean="0"/>
              <a:pPr/>
              <a:t>30</a:t>
            </a:fld>
            <a:endParaRPr lang="en-US" smtClean="0"/>
          </a:p>
        </p:txBody>
      </p:sp>
      <p:sp>
        <p:nvSpPr>
          <p:cNvPr id="2" name="Footer Placeholder 1"/>
          <p:cNvSpPr>
            <a:spLocks noGrp="1"/>
          </p:cNvSpPr>
          <p:nvPr>
            <p:ph type="ftr" sz="quarter" idx="10"/>
          </p:nvPr>
        </p:nvSpPr>
        <p:spPr/>
        <p:txBody>
          <a:bodyPr/>
          <a:lstStyle/>
          <a:p>
            <a:r>
              <a:rPr lang="en-US" smtClean="0"/>
              <a:t>Stepping Stones to Using Data, ER, AMD</a:t>
            </a:r>
          </a:p>
          <a:p>
            <a:r>
              <a:rPr lang="en-US" smtClean="0"/>
              <a:t>Revised 10/2012</a:t>
            </a:r>
          </a:p>
          <a:p>
            <a:r>
              <a:rPr lang="en-US" smtClean="0"/>
              <a:t>© 2012 Northwest Evaluation Association™</a:t>
            </a:r>
            <a:endParaRPr lang="en-US" dirty="0"/>
          </a:p>
        </p:txBody>
      </p:sp>
      <p:sp>
        <p:nvSpPr>
          <p:cNvPr id="6" name="Slide Image Placeholder 5"/>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p:txBody>
          <a:bodyPr>
            <a:normAutofit fontScale="92500"/>
          </a:bodyPr>
          <a:lstStyle/>
          <a:p>
            <a:pPr eaLnBrk="1" fontAlgn="auto" hangingPunct="1">
              <a:spcBef>
                <a:spcPts val="0"/>
              </a:spcBef>
              <a:spcAft>
                <a:spcPts val="0"/>
              </a:spcAft>
              <a:defRPr/>
            </a:pPr>
            <a:r>
              <a:rPr lang="en-US" b="1" dirty="0" smtClean="0"/>
              <a:t>Purpose:</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Introduce instructional level</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Become aware of your own thinking and reasoning around instructional level data</a:t>
            </a:r>
          </a:p>
          <a:p>
            <a:pPr eaLnBrk="1" hangingPunct="1">
              <a:spcBef>
                <a:spcPct val="0"/>
              </a:spcBef>
              <a:defRPr/>
            </a:pPr>
            <a:r>
              <a:rPr lang="en-US" b="1" dirty="0" smtClean="0"/>
              <a:t>Background Information:  </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MAP assessments provide the instructional level of the student. </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With MAP assessments, our purpose is to get the most accurate information we can on every child, regardless of where they are in the curriculum. In order to do this, we had to design something different. MAP assessments provide teachers with the instructional level of the student.  </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MAP tests are based on a continuum of skills in mathematics, reading, language usage, and science from low knowledge skill levels to high levels. We can consider them to be one long test in a particular subject, rather than a series of shorter tests that assess students over specific criteria at various grade levels. </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It provides a way–a road map–for determining where each student is performing in relation to local or state standards, curriculum, or other criteria. This road map is similar to mile markers along a highway that are used as one travels from one destination to another.  </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Just as we follow mile markers to help us travel, the MAP tests provide us with similar mile markers, which we can use to continue to monitor students’ progress along the continuum of skills toward mastery.</a:t>
            </a:r>
          </a:p>
          <a:p>
            <a:pPr marL="168084" lvl="1" indent="-168084" eaLnBrk="1" hangingPunct="1">
              <a:lnSpc>
                <a:spcPct val="110000"/>
              </a:lnSpc>
              <a:spcBef>
                <a:spcPct val="0"/>
              </a:spcBef>
              <a:buFont typeface="Arial" pitchFamily="34" charset="0"/>
              <a:buChar char="•"/>
              <a:defRPr/>
            </a:pPr>
            <a:r>
              <a:rPr lang="en-US" dirty="0">
                <a:latin typeface="Arial" pitchFamily="34" charset="0"/>
                <a:cs typeface="Arial" pitchFamily="34" charset="0"/>
              </a:rPr>
              <a:t>It’s important to remember that MAP assessments are not mastery tests; they show us the instructional or learning level of the student.</a:t>
            </a:r>
          </a:p>
          <a:p>
            <a:pPr eaLnBrk="1" fontAlgn="auto" hangingPunct="1">
              <a:spcBef>
                <a:spcPts val="0"/>
              </a:spcBef>
              <a:spcAft>
                <a:spcPts val="0"/>
              </a:spcAft>
              <a:defRPr/>
            </a:pPr>
            <a:endParaRPr lang="en-US" dirty="0" smtClean="0"/>
          </a:p>
        </p:txBody>
      </p:sp>
      <p:sp>
        <p:nvSpPr>
          <p:cNvPr id="942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658C34C-C974-4AD9-8333-4BB844F1DB90}" type="slidenum">
              <a:rPr lang="en-US" smtClean="0">
                <a:cs typeface="Arial" charset="0"/>
              </a:rPr>
              <a:pPr eaLnBrk="1" fontAlgn="base" hangingPunct="1">
                <a:spcBef>
                  <a:spcPct val="0"/>
                </a:spcBef>
                <a:spcAft>
                  <a:spcPct val="0"/>
                </a:spcAft>
              </a:pPr>
              <a:t>31</a:t>
            </a:fld>
            <a:endParaRPr lang="en-US" smtClean="0">
              <a:cs typeface="Arial" charset="0"/>
            </a:endParaRPr>
          </a:p>
        </p:txBody>
      </p:sp>
      <p:sp>
        <p:nvSpPr>
          <p:cNvPr id="94212" name="Slide Image Placeholder 1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Purpose:</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Confirm understanding of the RIT scale</a:t>
            </a:r>
          </a:p>
          <a:p>
            <a:pPr eaLnBrk="1" hangingPunct="1">
              <a:spcBef>
                <a:spcPct val="0"/>
              </a:spcBef>
            </a:pPr>
            <a:r>
              <a:rPr lang="en-US" b="1" dirty="0" smtClean="0"/>
              <a:t>Background Information: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You may find it meaningful and memorable to connect the acronym R-I-T to the phrase Ready for Instruction Today, which indicates a student’s readiness to learn at the particular entry point indicated along the continuum of skills and concepts presented by DesCartes/Primary Grades Instructional Data.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In our previous example, the 6th grade student’s entry point along the continuum of skills and concepts was an overall RIT score of 195.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That overall RIT score indicates a student’s instructional level, or readiness to learn.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When we examine DesCartes/Primary Grades Instructional Data we’ll find indicators of the best point of entry for this student along the achievement scale.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DesCartes learning statements and Primary Grades Instructional Data statements pinpoint the skills and concepts the student is likely to be ready to learn effectively.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On the previous slide, the 6th grader’s overall RIT score of 195, indicates this student is ready to learn skills and concepts in DesCartes within the 191-200 range.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At what grade level is this student performing most like based on normative data?</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95235"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522383A-C1A4-4650-80E9-B0A3D6A7C294}" type="slidenum">
              <a:rPr lang="en-US" smtClean="0">
                <a:cs typeface="Arial" charset="0"/>
              </a:rPr>
              <a:pPr eaLnBrk="1" fontAlgn="base" hangingPunct="1">
                <a:spcBef>
                  <a:spcPct val="0"/>
                </a:spcBef>
                <a:spcAft>
                  <a:spcPct val="0"/>
                </a:spcAft>
              </a:pPr>
              <a:t>32</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body" idx="1"/>
          </p:nvPr>
        </p:nvSpPr>
        <p:spPr>
          <a:xfrm>
            <a:off x="723900" y="4388644"/>
            <a:ext cx="5549244" cy="4155361"/>
          </a:xfrm>
        </p:spPr>
        <p:txBody>
          <a:bodyPr/>
          <a:lstStyle/>
          <a:p>
            <a:r>
              <a:rPr lang="en-US" b="1" dirty="0" smtClean="0"/>
              <a:t>Purpose:</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Introduce DesCartes: A Continuum of Learning and Primary Grades Instructional Data</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Become aware of how these are linked to RIT scores</a:t>
            </a:r>
          </a:p>
          <a:p>
            <a:r>
              <a:rPr lang="en-US" b="1" dirty="0" smtClean="0"/>
              <a:t>Background Information: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DesCartes is a resource for teachers to use to help determine appropriate instruction for students. It contains separate sections for each subject (mathematics, reading, language usage, and science) and is broken down into ten-point RIT bands. Within each band are sub-categories which break down the skills and concepts found in the items in the MAP test.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The example shown here is from reading in the goal strand of Word Analysis and Vocabulary Development and the 191-200 RIT range. The center column shows skills and concepts that a student is ready to work on. The column to the left shows skills and concepts a student probably has a good command of, and the column to the right shows skills and concepts to introduce to a student when the appropriate groundwork has been laid.</a:t>
            </a:r>
          </a:p>
          <a:p>
            <a:endParaRPr lang="en-US" dirty="0" smtClean="0"/>
          </a:p>
          <a:p>
            <a:r>
              <a:rPr lang="en-US" dirty="0" smtClean="0"/>
              <a:t> </a:t>
            </a:r>
          </a:p>
        </p:txBody>
      </p:sp>
      <p:sp>
        <p:nvSpPr>
          <p:cNvPr id="96260" name="Slide Number Placeholder 6"/>
          <p:cNvSpPr>
            <a:spLocks noGrp="1"/>
          </p:cNvSpPr>
          <p:nvPr>
            <p:ph type="sldNum" sz="quarter" idx="5"/>
          </p:nvPr>
        </p:nvSpPr>
        <p:spPr/>
        <p:txBody>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fld id="{42543AF9-309D-4F15-81DF-ED850DE27DDB}" type="slidenum">
              <a:rPr lang="en-US" smtClean="0"/>
              <a:pPr/>
              <a:t>33</a:t>
            </a:fld>
            <a:endParaRPr lang="en-US" smtClean="0"/>
          </a:p>
        </p:txBody>
      </p:sp>
      <p:sp>
        <p:nvSpPr>
          <p:cNvPr id="2" name="Footer Placeholder 1"/>
          <p:cNvSpPr>
            <a:spLocks noGrp="1"/>
          </p:cNvSpPr>
          <p:nvPr>
            <p:ph type="ftr" sz="quarter" idx="10"/>
          </p:nvPr>
        </p:nvSpPr>
        <p:spPr/>
        <p:txBody>
          <a:bodyPr/>
          <a:lstStyle/>
          <a:p>
            <a:r>
              <a:rPr lang="en-US" smtClean="0"/>
              <a:t>Stepping Stones to Using Data, ER, AMD</a:t>
            </a:r>
          </a:p>
          <a:p>
            <a:r>
              <a:rPr lang="en-US" smtClean="0"/>
              <a:t>Revised 10/2012</a:t>
            </a:r>
          </a:p>
          <a:p>
            <a:r>
              <a:rPr lang="en-US" smtClean="0"/>
              <a:t>© 2012 Northwest Evaluation Association™</a:t>
            </a:r>
            <a:endParaRPr lang="en-US" dirty="0"/>
          </a:p>
        </p:txBody>
      </p:sp>
      <p:sp>
        <p:nvSpPr>
          <p:cNvPr id="6" name="Slide Image Placeholder 5"/>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Purpose:</a:t>
            </a:r>
          </a:p>
          <a:p>
            <a:pPr marL="168716" indent="-168716">
              <a:buFont typeface="Arial" pitchFamily="34" charset="0"/>
              <a:buChar char="•"/>
              <a:defRPr/>
            </a:pPr>
            <a:r>
              <a:rPr lang="en-US" dirty="0" smtClean="0"/>
              <a:t>Introduce Primary Grades Instructional Data (PGID)</a:t>
            </a:r>
          </a:p>
          <a:p>
            <a:pPr marL="168716" indent="-168716">
              <a:buFont typeface="Arial" pitchFamily="34" charset="0"/>
              <a:buChar char="•"/>
              <a:defRPr/>
            </a:pPr>
            <a:r>
              <a:rPr lang="en-US" dirty="0" smtClean="0"/>
              <a:t>Become aware of how these are linked to RIT scores</a:t>
            </a:r>
          </a:p>
          <a:p>
            <a:pPr eaLnBrk="1" hangingPunct="1">
              <a:spcBef>
                <a:spcPct val="0"/>
              </a:spcBef>
              <a:defRPr/>
            </a:pPr>
            <a:r>
              <a:rPr lang="en-US" b="1" dirty="0" smtClean="0"/>
              <a:t>Background Information: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PGID is a resource for teachers to use to help determine appropriate instruction for students. It contains separate sections for each subject (mathematics and reading) and is broken down into  five or ten-point RIT bands. Within each band are sub-categories which break down the skills and concepts found in the items in the MPG Survey with Goals test.   </a:t>
            </a:r>
          </a:p>
          <a:p>
            <a:pPr marL="168084" lvl="1" indent="-168084" eaLnBrk="1" hangingPunct="1">
              <a:spcBef>
                <a:spcPct val="0"/>
              </a:spcBef>
              <a:buFont typeface="Arial" pitchFamily="34" charset="0"/>
              <a:buChar char="•"/>
              <a:defRPr/>
            </a:pPr>
            <a:r>
              <a:rPr lang="en-US" dirty="0">
                <a:latin typeface="Arial" pitchFamily="34" charset="0"/>
                <a:cs typeface="Arial" pitchFamily="34" charset="0"/>
              </a:rPr>
              <a:t>The example shown here is from mathematics in the goal strand of Algebra and the 181-190 RIT range. The center column shows skills and concepts that a student is ready to work on. The column to the left shows skills and concepts a student probably has a good command of, and the column to the right shows skills and concepts to introduce to a student when the appropriate groundwork has been laid.</a:t>
            </a:r>
          </a:p>
          <a:p>
            <a:pPr marL="168716" lvl="1" indent="-168716">
              <a:buFont typeface="Arial" pitchFamily="34" charset="0"/>
              <a:buChar char="•"/>
              <a:defRPr/>
            </a:pPr>
            <a:endParaRPr lang="en-US" dirty="0" smtClean="0"/>
          </a:p>
          <a:p>
            <a:pPr marL="168716" indent="-168716">
              <a:buFont typeface="Arial" pitchFamily="34" charset="0"/>
              <a:buChar char="•"/>
              <a:defRPr/>
            </a:pPr>
            <a:endParaRPr lang="en-US" dirty="0"/>
          </a:p>
        </p:txBody>
      </p:sp>
      <p:sp>
        <p:nvSpPr>
          <p:cNvPr id="972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70B0AAA-96AD-4081-9FA7-7091A4433D25}" type="slidenum">
              <a:rPr lang="en-US" smtClean="0">
                <a:cs typeface="Arial" charset="0"/>
              </a:rPr>
              <a:pPr eaLnBrk="1" fontAlgn="base" hangingPunct="1">
                <a:spcBef>
                  <a:spcPct val="0"/>
                </a:spcBef>
                <a:spcAft>
                  <a:spcPct val="0"/>
                </a:spcAft>
              </a:pPr>
              <a:t>34</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230" eaLnBrk="1" hangingPunct="1">
              <a:spcBef>
                <a:spcPct val="0"/>
              </a:spcBef>
            </a:pPr>
            <a:r>
              <a:rPr lang="en-US" b="1" dirty="0" smtClean="0"/>
              <a:t>Timing: </a:t>
            </a:r>
            <a:r>
              <a:rPr lang="en-US" dirty="0" smtClean="0"/>
              <a:t>5 minutes</a:t>
            </a:r>
          </a:p>
          <a:p>
            <a:pPr defTabSz="924230" eaLnBrk="1" hangingPunct="1">
              <a:spcBef>
                <a:spcPct val="0"/>
              </a:spcBef>
            </a:pPr>
            <a:r>
              <a:rPr lang="en-US" b="1" dirty="0" smtClean="0"/>
              <a:t>Purpose: </a:t>
            </a:r>
          </a:p>
          <a:p>
            <a:pPr marL="171450" indent="-171450" defTabSz="924230" eaLnBrk="1" hangingPunct="1">
              <a:spcBef>
                <a:spcPct val="0"/>
              </a:spcBef>
              <a:buFont typeface="Arial" pitchFamily="34" charset="0"/>
              <a:buChar char="•"/>
            </a:pPr>
            <a:r>
              <a:rPr lang="en-US" dirty="0" smtClean="0"/>
              <a:t>Introduce the </a:t>
            </a:r>
            <a:r>
              <a:rPr lang="en-US" i="1" dirty="0" smtClean="0"/>
              <a:t>Planning Forward </a:t>
            </a:r>
            <a:r>
              <a:rPr lang="en-US" dirty="0" smtClean="0"/>
              <a:t>document as an action-planning document to capture ideas throughout the day. </a:t>
            </a:r>
            <a:endParaRPr lang="en-US" b="1" dirty="0" smtClean="0"/>
          </a:p>
        </p:txBody>
      </p:sp>
      <p:sp>
        <p:nvSpPr>
          <p:cNvPr id="6246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AE12017-B256-4339-B040-AEEDE4A50A7B}" type="slidenum">
              <a:rPr lang="en-US" smtClean="0">
                <a:cs typeface="Arial" charset="0"/>
              </a:rPr>
              <a:pPr eaLnBrk="1" fontAlgn="base" hangingPunct="1">
                <a:spcBef>
                  <a:spcPct val="0"/>
                </a:spcBef>
                <a:spcAft>
                  <a:spcPct val="0"/>
                </a:spcAft>
              </a:pPr>
              <a:t>4</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Timing: </a:t>
            </a:r>
            <a:r>
              <a:rPr lang="en-US" dirty="0" smtClean="0"/>
              <a:t>15 minutes</a:t>
            </a:r>
          </a:p>
          <a:p>
            <a:pPr>
              <a:defRPr/>
            </a:pPr>
            <a:r>
              <a:rPr lang="en-US" b="1" dirty="0" smtClean="0"/>
              <a:t>Purpose: </a:t>
            </a:r>
          </a:p>
          <a:p>
            <a:pPr marL="168716" indent="-168716">
              <a:buFont typeface="Arial" pitchFamily="34" charset="0"/>
              <a:buChar char="•"/>
              <a:defRPr/>
            </a:pPr>
            <a:r>
              <a:rPr lang="en-US" dirty="0" smtClean="0"/>
              <a:t>Participants self-assess and report their skill level for reference at the end of the day.</a:t>
            </a:r>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F2C2CF4-8CED-4A3A-810C-00FD24A0BD8B}" type="slidenum">
              <a:rPr lang="en-US" smtClean="0">
                <a:cs typeface="Arial" charset="0"/>
              </a:rPr>
              <a:pPr eaLnBrk="1" fontAlgn="base" hangingPunct="1">
                <a:spcBef>
                  <a:spcPct val="0"/>
                </a:spcBef>
                <a:spcAft>
                  <a:spcPct val="0"/>
                </a:spcAft>
              </a:pPr>
              <a:t>5</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15 minutes</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Participants recall information from previous workshops or experience as a foundation for additional learning.</a:t>
            </a:r>
          </a:p>
          <a:p>
            <a:pPr defTabSz="924813" eaLnBrk="1" hangingPunct="1">
              <a:spcBef>
                <a:spcPct val="0"/>
              </a:spcBef>
              <a:defRPr/>
            </a:pPr>
            <a:r>
              <a:rPr lang="en-US" b="1" dirty="0" smtClean="0"/>
              <a:t>Links:</a:t>
            </a:r>
          </a:p>
          <a:p>
            <a:pPr marL="168716" indent="-168716" defTabSz="924813" eaLnBrk="1" hangingPunct="1">
              <a:spcBef>
                <a:spcPct val="0"/>
              </a:spcBef>
              <a:buFont typeface="Arial" pitchFamily="34" charset="0"/>
              <a:buChar char="•"/>
              <a:defRPr/>
            </a:pPr>
            <a:r>
              <a:rPr lang="en-US" dirty="0" smtClean="0"/>
              <a:t>Adaptive Assessment: slide</a:t>
            </a:r>
            <a:r>
              <a:rPr lang="en-US" baseline="0" dirty="0" smtClean="0"/>
              <a:t> 26</a:t>
            </a:r>
            <a:endParaRPr lang="en-US" dirty="0" smtClean="0"/>
          </a:p>
          <a:p>
            <a:pPr marL="168716" indent="-168716" defTabSz="924813" eaLnBrk="1" hangingPunct="1">
              <a:spcBef>
                <a:spcPct val="0"/>
              </a:spcBef>
              <a:buFont typeface="Arial" pitchFamily="34" charset="0"/>
              <a:buChar char="•"/>
              <a:defRPr/>
            </a:pPr>
            <a:r>
              <a:rPr lang="en-US" dirty="0" smtClean="0"/>
              <a:t>RIT Scale as a Growth Measure: slides 27-28</a:t>
            </a:r>
          </a:p>
          <a:p>
            <a:pPr marL="168716" indent="-168716" defTabSz="924813" eaLnBrk="1" hangingPunct="1">
              <a:spcBef>
                <a:spcPct val="0"/>
              </a:spcBef>
              <a:buFont typeface="Arial" pitchFamily="34" charset="0"/>
              <a:buChar char="•"/>
              <a:defRPr/>
            </a:pPr>
            <a:r>
              <a:rPr lang="en-US" dirty="0" smtClean="0"/>
              <a:t>Normative Data: slides 29-30</a:t>
            </a:r>
          </a:p>
          <a:p>
            <a:pPr marL="168716" indent="-168716" defTabSz="924813" eaLnBrk="1" hangingPunct="1">
              <a:spcBef>
                <a:spcPct val="0"/>
              </a:spcBef>
              <a:buFont typeface="Arial" pitchFamily="34" charset="0"/>
              <a:buChar char="•"/>
              <a:defRPr/>
            </a:pPr>
            <a:r>
              <a:rPr lang="en-US" dirty="0" smtClean="0"/>
              <a:t>Instructional Readiness: </a:t>
            </a:r>
            <a:r>
              <a:rPr lang="en-US" smtClean="0"/>
              <a:t>slides 31-33 </a:t>
            </a:r>
            <a:endParaRPr lang="en-US" dirty="0" smtClean="0"/>
          </a:p>
          <a:p>
            <a:pPr marL="168716" indent="-168716" defTabSz="924813" eaLnBrk="1" hangingPunct="1">
              <a:spcBef>
                <a:spcPct val="0"/>
              </a:spcBef>
              <a:buFont typeface="Arial" pitchFamily="34" charset="0"/>
              <a:buChar char="•"/>
              <a:defRPr/>
            </a:pPr>
            <a:r>
              <a:rPr lang="en-US" dirty="0" smtClean="0"/>
              <a:t>DesCartes: A Continuum of Learning: slide 33</a:t>
            </a:r>
          </a:p>
          <a:p>
            <a:pPr marL="168716" indent="-168716" defTabSz="924813" eaLnBrk="1" hangingPunct="1">
              <a:spcBef>
                <a:spcPct val="0"/>
              </a:spcBef>
              <a:buFont typeface="Arial" pitchFamily="34" charset="0"/>
              <a:buChar char="•"/>
              <a:defRPr/>
            </a:pPr>
            <a:r>
              <a:rPr lang="en-US" dirty="0" smtClean="0"/>
              <a:t>Primary Grades Instructional Data: slide 34</a:t>
            </a:r>
          </a:p>
          <a:p>
            <a:pPr defTabSz="924813" eaLnBrk="1" hangingPunct="1">
              <a:spcBef>
                <a:spcPct val="0"/>
              </a:spcBef>
              <a:defRPr/>
            </a:pPr>
            <a:endParaRPr lang="en-US" dirty="0" smtClean="0"/>
          </a:p>
        </p:txBody>
      </p:sp>
      <p:sp>
        <p:nvSpPr>
          <p:cNvPr id="6451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922192B-0B72-4BCE-B2A8-6E0DFCB59E4E}" type="slidenum">
              <a:rPr lang="en-US" smtClean="0">
                <a:cs typeface="Arial" charset="0"/>
              </a:rPr>
              <a:pPr eaLnBrk="1" fontAlgn="base" hangingPunct="1">
                <a:spcBef>
                  <a:spcPct val="0"/>
                </a:spcBef>
                <a:spcAft>
                  <a:spcPct val="0"/>
                </a:spcAft>
              </a:pPr>
              <a:t>6</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t>Essential Reports Chart</a:t>
            </a:r>
          </a:p>
          <a:p>
            <a:pPr eaLnBrk="1" hangingPunct="1">
              <a:spcBef>
                <a:spcPct val="0"/>
              </a:spcBef>
              <a:defRPr/>
            </a:pPr>
            <a:r>
              <a:rPr lang="en-US" b="1" dirty="0" smtClean="0"/>
              <a:t>Timing: </a:t>
            </a:r>
            <a:r>
              <a:rPr lang="en-US" dirty="0" smtClean="0"/>
              <a:t>5 minutes</a:t>
            </a:r>
          </a:p>
          <a:p>
            <a:pPr eaLnBrk="1" hangingPunct="1">
              <a:spcBef>
                <a:spcPct val="0"/>
              </a:spcBef>
              <a:defRPr/>
            </a:pPr>
            <a:r>
              <a:rPr lang="en-US" b="1" dirty="0" smtClean="0"/>
              <a:t>Purpose: </a:t>
            </a:r>
          </a:p>
          <a:p>
            <a:pPr marL="168716" indent="-168716" eaLnBrk="1" hangingPunct="1">
              <a:spcBef>
                <a:spcPct val="0"/>
              </a:spcBef>
              <a:buFont typeface="Arial" pitchFamily="34" charset="0"/>
              <a:buChar char="•"/>
              <a:defRPr/>
            </a:pPr>
            <a:r>
              <a:rPr lang="en-US" dirty="0" smtClean="0"/>
              <a:t>Note-taking device for participants</a:t>
            </a:r>
          </a:p>
          <a:p>
            <a:pPr eaLnBrk="1" hangingPunct="1">
              <a:spcBef>
                <a:spcPct val="0"/>
              </a:spcBef>
              <a:defRPr/>
            </a:pPr>
            <a:r>
              <a:rPr lang="en-US" b="1" dirty="0" smtClean="0"/>
              <a:t>Exploring the </a:t>
            </a:r>
            <a:r>
              <a:rPr lang="en-US" b="1" i="1" dirty="0" smtClean="0"/>
              <a:t>Class Report</a:t>
            </a:r>
          </a:p>
          <a:p>
            <a:pPr eaLnBrk="1" hangingPunct="1">
              <a:spcBef>
                <a:spcPct val="0"/>
              </a:spcBef>
              <a:defRPr/>
            </a:pPr>
            <a:r>
              <a:rPr lang="en-US" b="1" dirty="0" smtClean="0"/>
              <a:t>Timing: </a:t>
            </a:r>
            <a:r>
              <a:rPr lang="en-US" dirty="0" smtClean="0"/>
              <a:t>15 minutes</a:t>
            </a:r>
          </a:p>
          <a:p>
            <a:pPr eaLnBrk="1" hangingPunct="1">
              <a:spcBef>
                <a:spcPct val="0"/>
              </a:spcBef>
              <a:defRPr/>
            </a:pPr>
            <a:r>
              <a:rPr lang="en-US" b="1" dirty="0" smtClean="0"/>
              <a:t>Purpose: </a:t>
            </a:r>
          </a:p>
          <a:p>
            <a:pPr marL="168716" indent="-168716" eaLnBrk="1" hangingPunct="1">
              <a:spcBef>
                <a:spcPct val="0"/>
              </a:spcBef>
              <a:buFont typeface="Arial" pitchFamily="34" charset="0"/>
              <a:buChar char="•"/>
              <a:defRPr/>
            </a:pPr>
            <a:r>
              <a:rPr lang="en-US" dirty="0" smtClean="0"/>
              <a:t>Participants access, interpret, and apply data from the </a:t>
            </a:r>
            <a:r>
              <a:rPr lang="en-US" i="1" dirty="0" smtClean="0"/>
              <a:t>Class Report</a:t>
            </a:r>
          </a:p>
          <a:p>
            <a:pPr eaLnBrk="1" hangingPunct="1">
              <a:spcBef>
                <a:spcPct val="0"/>
              </a:spcBef>
              <a:defRPr/>
            </a:pPr>
            <a:endParaRPr lang="en-US" dirty="0" smtClean="0"/>
          </a:p>
        </p:txBody>
      </p:sp>
      <p:sp>
        <p:nvSpPr>
          <p:cNvPr id="65540"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F45F712-1D2C-41A9-8D97-9CA4DAE71DDE}" type="slidenum">
              <a:rPr lang="en-US" smtClean="0">
                <a:cs typeface="Arial" charset="0"/>
              </a:rPr>
              <a:pPr eaLnBrk="1" fontAlgn="base" hangingPunct="1">
                <a:spcBef>
                  <a:spcPct val="0"/>
                </a:spcBef>
                <a:spcAft>
                  <a:spcPct val="0"/>
                </a:spcAft>
              </a:pPr>
              <a:t>7</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dirty="0" smtClean="0"/>
              <a:t>Exploring the </a:t>
            </a:r>
            <a:r>
              <a:rPr lang="en-US" i="1" dirty="0" smtClean="0"/>
              <a:t>Class Report</a:t>
            </a:r>
            <a:r>
              <a:rPr lang="en-US" dirty="0" smtClean="0"/>
              <a:t>, continued from slide 7</a:t>
            </a:r>
            <a:endParaRPr lang="en-US" i="1" dirty="0" smtClean="0"/>
          </a:p>
          <a:p>
            <a:pPr defTabSz="924813" eaLnBrk="1" hangingPunct="1">
              <a:spcBef>
                <a:spcPct val="0"/>
              </a:spcBef>
              <a:defRPr/>
            </a:pPr>
            <a:r>
              <a:rPr lang="en-US" b="1" dirty="0" smtClean="0"/>
              <a:t>Timing: </a:t>
            </a:r>
            <a:r>
              <a:rPr lang="en-US" dirty="0" smtClean="0"/>
              <a:t>15 minutes </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Participants access, interpret, and apply data from the </a:t>
            </a:r>
            <a:r>
              <a:rPr lang="en-US" i="1" dirty="0" smtClean="0"/>
              <a:t>Class Report</a:t>
            </a:r>
          </a:p>
          <a:p>
            <a:pPr defTabSz="924813" eaLnBrk="1" hangingPunct="1">
              <a:spcBef>
                <a:spcPct val="0"/>
              </a:spcBef>
              <a:defRPr/>
            </a:pPr>
            <a:r>
              <a:rPr lang="en-US" b="1" dirty="0" smtClean="0"/>
              <a:t>Timing: </a:t>
            </a:r>
            <a:r>
              <a:rPr lang="en-US" dirty="0" smtClean="0"/>
              <a:t>25 minutes</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Analyze the </a:t>
            </a:r>
            <a:r>
              <a:rPr lang="en-US" i="1" dirty="0" smtClean="0"/>
              <a:t>Class Reports </a:t>
            </a:r>
            <a:r>
              <a:rPr lang="en-US" dirty="0" smtClean="0"/>
              <a:t>using Activities Packet as a guide</a:t>
            </a:r>
          </a:p>
        </p:txBody>
      </p:sp>
      <p:sp>
        <p:nvSpPr>
          <p:cNvPr id="6758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ED8C211-8DDD-42FE-88B5-D17CFCA07BC5}" type="slidenum">
              <a:rPr lang="en-US" smtClean="0">
                <a:cs typeface="Arial" charset="0"/>
              </a:rPr>
              <a:pPr eaLnBrk="1" fontAlgn="base" hangingPunct="1">
                <a:spcBef>
                  <a:spcPct val="0"/>
                </a:spcBef>
                <a:spcAft>
                  <a:spcPct val="0"/>
                </a:spcAft>
              </a:pPr>
              <a:t>8</a:t>
            </a:fld>
            <a:endParaRPr lang="en-US" smtClean="0">
              <a:cs typeface="Arial" charset="0"/>
            </a:endParaRPr>
          </a:p>
        </p:txBody>
      </p:sp>
      <p:sp>
        <p:nvSpPr>
          <p:cNvPr id="7" name="Footer Placeholder 6"/>
          <p:cNvSpPr>
            <a:spLocks noGrp="1"/>
          </p:cNvSpPr>
          <p:nvPr>
            <p:ph type="ftr" sz="quarter" idx="10"/>
          </p:nvPr>
        </p:nvSpPr>
        <p:spPr/>
        <p:txBody>
          <a:bodyPr/>
          <a:lstStyle/>
          <a:p>
            <a:pPr>
              <a:defRPr/>
            </a:pPr>
            <a:r>
              <a:rPr lang="en-US" smtClean="0"/>
              <a:t>Stepping Stones to Using Data, ER, AMD</a:t>
            </a:r>
          </a:p>
          <a:p>
            <a:pPr>
              <a:defRPr/>
            </a:pPr>
            <a:r>
              <a:rPr lang="en-US" smtClean="0"/>
              <a:t>Revised 6/2012</a:t>
            </a:r>
          </a:p>
          <a:p>
            <a:pPr>
              <a:defRPr/>
            </a:pPr>
            <a:r>
              <a:rPr lang="en-US" smtClean="0"/>
              <a:t>© 2012 Northwest Evaluation Association™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813" eaLnBrk="1" hangingPunct="1">
              <a:spcBef>
                <a:spcPct val="0"/>
              </a:spcBef>
              <a:defRPr/>
            </a:pPr>
            <a:r>
              <a:rPr lang="en-US" b="1" dirty="0" smtClean="0"/>
              <a:t>Timing: </a:t>
            </a:r>
            <a:r>
              <a:rPr lang="en-US" dirty="0" smtClean="0"/>
              <a:t>Use if questions arise about standard deviation</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Show a visual representation of standard deviation</a:t>
            </a:r>
          </a:p>
          <a:p>
            <a:pPr defTabSz="924813" eaLnBrk="1" hangingPunct="1">
              <a:spcBef>
                <a:spcPct val="0"/>
              </a:spcBef>
              <a:defRPr/>
            </a:pPr>
            <a:endParaRPr lang="en-US" b="1" dirty="0" smtClean="0"/>
          </a:p>
          <a:p>
            <a:pPr defTabSz="924813" eaLnBrk="1" hangingPunct="1">
              <a:spcBef>
                <a:spcPct val="0"/>
              </a:spcBef>
              <a:defRPr/>
            </a:pPr>
            <a:r>
              <a:rPr lang="en-US" b="1" dirty="0" err="1" smtClean="0"/>
              <a:t>Consensogram</a:t>
            </a:r>
            <a:r>
              <a:rPr lang="en-US" b="1" dirty="0" smtClean="0"/>
              <a:t> (no slide for this; use chart paper)</a:t>
            </a:r>
          </a:p>
          <a:p>
            <a:pPr defTabSz="924813" eaLnBrk="1" hangingPunct="1">
              <a:spcBef>
                <a:spcPct val="0"/>
              </a:spcBef>
              <a:defRPr/>
            </a:pPr>
            <a:r>
              <a:rPr lang="en-US" b="1" dirty="0" smtClean="0"/>
              <a:t>Timing: </a:t>
            </a:r>
            <a:r>
              <a:rPr lang="en-US" dirty="0" smtClean="0"/>
              <a:t>15 minutes</a:t>
            </a:r>
          </a:p>
          <a:p>
            <a:pPr defTabSz="924813" eaLnBrk="1" hangingPunct="1">
              <a:spcBef>
                <a:spcPct val="0"/>
              </a:spcBef>
              <a:defRPr/>
            </a:pPr>
            <a:r>
              <a:rPr lang="en-US" b="1" dirty="0" smtClean="0"/>
              <a:t>Purpose: </a:t>
            </a:r>
          </a:p>
          <a:p>
            <a:pPr marL="168716" indent="-168716" defTabSz="924813" eaLnBrk="1" hangingPunct="1">
              <a:spcBef>
                <a:spcPct val="0"/>
              </a:spcBef>
              <a:buFont typeface="Arial" pitchFamily="34" charset="0"/>
              <a:buChar char="•"/>
              <a:defRPr/>
            </a:pPr>
            <a:r>
              <a:rPr lang="en-US" dirty="0" smtClean="0"/>
              <a:t>Participants identify trends and patterns in data using their</a:t>
            </a:r>
            <a:r>
              <a:rPr lang="en-US" baseline="0" dirty="0" smtClean="0"/>
              <a:t> </a:t>
            </a:r>
            <a:r>
              <a:rPr lang="en-US" i="1" dirty="0" smtClean="0"/>
              <a:t>Class Reports</a:t>
            </a:r>
          </a:p>
        </p:txBody>
      </p:sp>
      <p:sp>
        <p:nvSpPr>
          <p:cNvPr id="6861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39384" indent="-284378" eaLnBrk="0" hangingPunct="0">
              <a:defRPr>
                <a:solidFill>
                  <a:schemeClr val="tx1"/>
                </a:solidFill>
                <a:latin typeface="Arial" charset="0"/>
              </a:defRPr>
            </a:lvl2pPr>
            <a:lvl3pPr marL="1137514" indent="-227503" eaLnBrk="0" hangingPunct="0">
              <a:defRPr>
                <a:solidFill>
                  <a:schemeClr val="tx1"/>
                </a:solidFill>
                <a:latin typeface="Arial" charset="0"/>
              </a:defRPr>
            </a:lvl3pPr>
            <a:lvl4pPr marL="1592519" indent="-227503" eaLnBrk="0" hangingPunct="0">
              <a:defRPr>
                <a:solidFill>
                  <a:schemeClr val="tx1"/>
                </a:solidFill>
                <a:latin typeface="Arial" charset="0"/>
              </a:defRPr>
            </a:lvl4pPr>
            <a:lvl5pPr marL="2047524" indent="-227503" eaLnBrk="0" hangingPunct="0">
              <a:defRPr>
                <a:solidFill>
                  <a:schemeClr val="tx1"/>
                </a:solidFill>
                <a:latin typeface="Arial" charset="0"/>
              </a:defRPr>
            </a:lvl5pPr>
            <a:lvl6pPr marL="2502530" indent="-227503" eaLnBrk="0" fontAlgn="base" hangingPunct="0">
              <a:spcBef>
                <a:spcPct val="0"/>
              </a:spcBef>
              <a:spcAft>
                <a:spcPct val="0"/>
              </a:spcAft>
              <a:defRPr>
                <a:solidFill>
                  <a:schemeClr val="tx1"/>
                </a:solidFill>
                <a:latin typeface="Arial" charset="0"/>
              </a:defRPr>
            </a:lvl6pPr>
            <a:lvl7pPr marL="2957535" indent="-227503" eaLnBrk="0" fontAlgn="base" hangingPunct="0">
              <a:spcBef>
                <a:spcPct val="0"/>
              </a:spcBef>
              <a:spcAft>
                <a:spcPct val="0"/>
              </a:spcAft>
              <a:defRPr>
                <a:solidFill>
                  <a:schemeClr val="tx1"/>
                </a:solidFill>
                <a:latin typeface="Arial" charset="0"/>
              </a:defRPr>
            </a:lvl7pPr>
            <a:lvl8pPr marL="3412541" indent="-227503" eaLnBrk="0" fontAlgn="base" hangingPunct="0">
              <a:spcBef>
                <a:spcPct val="0"/>
              </a:spcBef>
              <a:spcAft>
                <a:spcPct val="0"/>
              </a:spcAft>
              <a:defRPr>
                <a:solidFill>
                  <a:schemeClr val="tx1"/>
                </a:solidFill>
                <a:latin typeface="Arial" charset="0"/>
              </a:defRPr>
            </a:lvl8pPr>
            <a:lvl9pPr marL="3867546" indent="-2275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47DFC85-EB15-4017-B066-B49347F4699B}" type="slidenum">
              <a:rPr lang="en-US" smtClean="0">
                <a:cs typeface="Arial" charset="0"/>
              </a:rPr>
              <a:pPr eaLnBrk="1" fontAlgn="base" hangingPunct="1">
                <a:spcBef>
                  <a:spcPct val="0"/>
                </a:spcBef>
                <a:spcAft>
                  <a:spcPct val="0"/>
                </a:spcAft>
              </a:pPr>
              <a:t>9</a:t>
            </a:fld>
            <a:endParaRPr lang="en-US" smtClean="0">
              <a:cs typeface="Arial" charset="0"/>
            </a:endParaRPr>
          </a:p>
        </p:txBody>
      </p:sp>
      <p:sp>
        <p:nvSpPr>
          <p:cNvPr id="2" name="Footer Placeholder 1"/>
          <p:cNvSpPr>
            <a:spLocks noGrp="1"/>
          </p:cNvSpPr>
          <p:nvPr>
            <p:ph type="ftr" sz="quarter" idx="10"/>
          </p:nvPr>
        </p:nvSpPr>
        <p:spPr/>
        <p:txBody>
          <a:bodyPr/>
          <a:lstStyle/>
          <a:p>
            <a:pPr>
              <a:defRPr/>
            </a:pPr>
            <a:r>
              <a:rPr lang="en-US" smtClean="0"/>
              <a:t>Stepping Stones to Using Data, ER, AMD</a:t>
            </a:r>
          </a:p>
          <a:p>
            <a:pPr>
              <a:defRPr/>
            </a:pPr>
            <a:r>
              <a:rPr lang="en-US" smtClean="0"/>
              <a:t>Revised 10/2012</a:t>
            </a:r>
          </a:p>
          <a:p>
            <a:pPr>
              <a:defRPr/>
            </a:pPr>
            <a:r>
              <a:rPr lang="en-US" smtClean="0"/>
              <a:t>© 2012 Northwest Evaluation Association™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Header Only - Without Kid Grid">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57860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94875" y="5581775"/>
            <a:ext cx="2104168" cy="106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304800" y="2838575"/>
            <a:ext cx="8594243" cy="2743200"/>
          </a:xfrm>
        </p:spPr>
        <p:txBody>
          <a:bodyPr/>
          <a:lstStyle>
            <a:lvl1pPr>
              <a:spcAft>
                <a:spcPts val="1200"/>
              </a:spcAft>
              <a:defRPr sz="2800">
                <a:solidFill>
                  <a:schemeClr val="bg1"/>
                </a:solidFill>
              </a:defRPr>
            </a:lvl1pPr>
            <a:lvl2pPr>
              <a:spcAft>
                <a:spcPts val="1200"/>
              </a:spcAft>
              <a:defRPr sz="2400">
                <a:solidFill>
                  <a:schemeClr val="bg1"/>
                </a:solidFill>
              </a:defRPr>
            </a:lvl2pPr>
            <a:lvl3pPr marL="1262063" indent="-228600">
              <a:spcAft>
                <a:spcPts val="1200"/>
              </a:spcAft>
              <a:buFont typeface="Wingdings"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44638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858000" y="6492875"/>
            <a:ext cx="2133600" cy="365125"/>
          </a:xfrm>
        </p:spPr>
        <p:txBody>
          <a:bodyPr/>
          <a:lstStyle/>
          <a:p>
            <a:pPr>
              <a:defRPr/>
            </a:pPr>
            <a:fld id="{4A8A4C9B-5B5A-451C-9C9C-958F52C97345}" type="slidenum">
              <a:rPr lang="en-US" smtClean="0"/>
              <a:pPr>
                <a:defRPr/>
              </a:pPr>
              <a:t>‹#›</a:t>
            </a:fld>
            <a:endParaRPr lang="en-US" dirty="0"/>
          </a:p>
        </p:txBody>
      </p:sp>
    </p:spTree>
    <p:extLst>
      <p:ext uri="{BB962C8B-B14F-4D97-AF65-F5344CB8AC3E}">
        <p14:creationId xmlns:p14="http://schemas.microsoft.com/office/powerpoint/2010/main" val="201935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606425"/>
            <a:ext cx="9144001"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293938" y="57150"/>
            <a:ext cx="455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400" i="1" smtClean="0">
                <a:solidFill>
                  <a:schemeClr val="bg1"/>
                </a:solidFill>
              </a:rPr>
              <a:t>Partnering to help all kids learn</a:t>
            </a:r>
            <a:r>
              <a:rPr lang="en-US" sz="2400" i="1" baseline="30000" smtClean="0">
                <a:solidFill>
                  <a:schemeClr val="bg1"/>
                </a:solidFill>
              </a:rPr>
              <a:t>®</a:t>
            </a:r>
          </a:p>
        </p:txBody>
      </p:sp>
      <p:sp>
        <p:nvSpPr>
          <p:cNvPr id="9" name="Title 7"/>
          <p:cNvSpPr>
            <a:spLocks noGrp="1"/>
          </p:cNvSpPr>
          <p:nvPr>
            <p:ph type="title"/>
          </p:nvPr>
        </p:nvSpPr>
        <p:spPr bwMode="white">
          <a:xfrm>
            <a:off x="304800" y="3331015"/>
            <a:ext cx="8534400" cy="1143000"/>
          </a:xfrm>
          <a:prstGeom prst="rect">
            <a:avLst/>
          </a:prstGeom>
        </p:spPr>
        <p:txBody>
          <a:bodyPr>
            <a:noAutofit/>
          </a:bodyPr>
          <a:lstStyle>
            <a:lvl1pPr algn="ctr">
              <a:defRPr sz="40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433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p:nvSpPr>
        <p:spPr>
          <a:xfrm>
            <a:off x="3429000" y="0"/>
            <a:ext cx="5715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7"/>
          <p:cNvSpPr>
            <a:spLocks noGrp="1"/>
          </p:cNvSpPr>
          <p:nvPr>
            <p:ph type="title"/>
          </p:nvPr>
        </p:nvSpPr>
        <p:spPr bwMode="white">
          <a:xfrm>
            <a:off x="4130815" y="2799247"/>
            <a:ext cx="4767031" cy="1259505"/>
          </a:xfrm>
          <a:prstGeom prst="rect">
            <a:avLst/>
          </a:prstGeom>
        </p:spPr>
        <p:txBody>
          <a:bodyPr>
            <a:noAutofit/>
          </a:bodyPr>
          <a:lstStyle>
            <a:lvl1pPr>
              <a:defRPr sz="40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bwMode="white">
          <a:xfrm>
            <a:off x="4148369" y="4267200"/>
            <a:ext cx="4767031" cy="1385455"/>
          </a:xfrm>
          <a:prstGeom prst="rect">
            <a:avLst/>
          </a:prstGeom>
        </p:spPr>
        <p:txBody>
          <a:bodyPr/>
          <a:lstStyle>
            <a:lvl1pPr marL="0" indent="0" algn="l" defTabSz="914400" rtl="0" eaLnBrk="1" latinLnBrk="0" hangingPunct="1">
              <a:buNone/>
              <a:defRPr lang="en-US" sz="3200" kern="1200" dirty="0">
                <a:ln>
                  <a:noFill/>
                </a:ln>
                <a:solidFill>
                  <a:srgbClr val="FFFFF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392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48199" y="533399"/>
            <a:ext cx="361331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073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p:nvSpPr>
        <p:spPr>
          <a:xfrm>
            <a:off x="3429000" y="0"/>
            <a:ext cx="5715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itle 7"/>
          <p:cNvSpPr>
            <a:spLocks noGrp="1"/>
          </p:cNvSpPr>
          <p:nvPr>
            <p:ph type="title"/>
          </p:nvPr>
        </p:nvSpPr>
        <p:spPr bwMode="white">
          <a:xfrm>
            <a:off x="4130815" y="2799247"/>
            <a:ext cx="4767031" cy="1259505"/>
          </a:xfrm>
          <a:prstGeom prst="rect">
            <a:avLst/>
          </a:prstGeom>
        </p:spPr>
        <p:txBody>
          <a:bodyPr>
            <a:noAutofit/>
          </a:bodyPr>
          <a:lstStyle>
            <a:lvl1pPr>
              <a:defRPr sz="4000" b="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7" name="Subtitle 2"/>
          <p:cNvSpPr>
            <a:spLocks noGrp="1"/>
          </p:cNvSpPr>
          <p:nvPr>
            <p:ph type="subTitle" idx="1"/>
          </p:nvPr>
        </p:nvSpPr>
        <p:spPr bwMode="white">
          <a:xfrm>
            <a:off x="4148369" y="4267200"/>
            <a:ext cx="4767031" cy="1385455"/>
          </a:xfrm>
          <a:prstGeom prst="rect">
            <a:avLst/>
          </a:prstGeom>
        </p:spPr>
        <p:txBody>
          <a:bodyPr/>
          <a:lstStyle>
            <a:lvl1pPr marL="0" indent="0" algn="l" defTabSz="914400" rtl="0" eaLnBrk="1" latinLnBrk="0" hangingPunct="1">
              <a:buNone/>
              <a:defRPr lang="en-US" sz="3200" kern="1200" dirty="0">
                <a:ln>
                  <a:noFill/>
                </a:ln>
                <a:solidFill>
                  <a:srgbClr val="FFFFF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392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48199" y="533399"/>
            <a:ext cx="361331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552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Bullets">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6764338" y="6473825"/>
            <a:ext cx="2212975" cy="365125"/>
          </a:xfrm>
        </p:spPr>
        <p:txBody>
          <a:bodyPr/>
          <a:lstStyle>
            <a:lvl1pPr>
              <a:defRPr lang="en-US" sz="1000" kern="1200" smtClean="0">
                <a:solidFill>
                  <a:schemeClr val="tx1">
                    <a:tint val="75000"/>
                  </a:schemeClr>
                </a:solidFill>
                <a:latin typeface="Arial" charset="0"/>
                <a:ea typeface="+mn-ea"/>
                <a:cs typeface="Arial" charset="0"/>
              </a:defRPr>
            </a:lvl1pPr>
          </a:lstStyle>
          <a:p>
            <a:pPr>
              <a:defRPr/>
            </a:pPr>
            <a:fld id="{CF535A62-918C-4F03-B975-F6C30483283F}" type="slidenum">
              <a:rPr/>
              <a:pPr>
                <a:defRPr/>
              </a:pPr>
              <a:t>‹#›</a:t>
            </a:fld>
            <a:endParaRPr dirty="0"/>
          </a:p>
        </p:txBody>
      </p:sp>
      <p:pic>
        <p:nvPicPr>
          <p:cNvPr id="7" name="Picture 2" descr="T:\users\Client Services\H-R\Z-Marketing\new brand photos\2columngridfingerpaint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1435008"/>
            <a:ext cx="2187924" cy="54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3" y="-3588"/>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9"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2385308" y="1644824"/>
            <a:ext cx="6515910" cy="4842934"/>
          </a:xfrm>
        </p:spPr>
        <p:txBody>
          <a:bodyPr/>
          <a:lstStyle>
            <a:lvl1pPr>
              <a:spcAft>
                <a:spcPts val="600"/>
              </a:spcAft>
              <a:defRPr sz="2800"/>
            </a:lvl1pPr>
            <a:lvl2pPr>
              <a:spcAft>
                <a:spcPts val="1200"/>
              </a:spcAft>
              <a:defRPr sz="2400"/>
            </a:lvl2pPr>
            <a:lvl3pPr marL="1262063" indent="-228600">
              <a:spcAft>
                <a:spcPts val="1200"/>
              </a:spcAft>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9117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umbers">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a:xfrm>
            <a:off x="6764338" y="6473825"/>
            <a:ext cx="2212975" cy="365125"/>
          </a:xfrm>
        </p:spPr>
        <p:txBody>
          <a:bodyPr/>
          <a:lstStyle>
            <a:lvl1pPr>
              <a:defRPr>
                <a:solidFill>
                  <a:prstClr val="black">
                    <a:tint val="75000"/>
                  </a:prstClr>
                </a:solidFill>
              </a:defRPr>
            </a:lvl1pPr>
          </a:lstStyle>
          <a:p>
            <a:pPr>
              <a:defRPr/>
            </a:pPr>
            <a:fld id="{E16B918F-A901-4759-A211-17F15B584010}" type="slidenum">
              <a:rPr lang="en-US"/>
              <a:pPr>
                <a:defRPr/>
              </a:pPr>
              <a:t>‹#›</a:t>
            </a:fld>
            <a:endParaRPr lang="en-US" dirty="0"/>
          </a:p>
        </p:txBody>
      </p:sp>
      <p:pic>
        <p:nvPicPr>
          <p:cNvPr id="8" name="Picture 2" descr="T:\users\Client Services\H-R\Z-Marketing\new brand photos\2columngridfingerpaint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1435008"/>
            <a:ext cx="2187924" cy="54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3" y="0"/>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10" name="Content Placeholder 2"/>
          <p:cNvSpPr>
            <a:spLocks noGrp="1"/>
          </p:cNvSpPr>
          <p:nvPr>
            <p:ph idx="1"/>
          </p:nvPr>
        </p:nvSpPr>
        <p:spPr>
          <a:xfrm>
            <a:off x="2385308" y="1644824"/>
            <a:ext cx="6515910" cy="4842934"/>
          </a:xfrm>
        </p:spPr>
        <p:txBody>
          <a:bodyPr/>
          <a:lstStyle>
            <a:lvl1pPr marL="396875" indent="-395288">
              <a:spcAft>
                <a:spcPts val="600"/>
              </a:spcAft>
              <a:buFont typeface="+mj-lt"/>
              <a:buAutoNum type="arabicPeriod"/>
              <a:tabLst/>
              <a:defRPr sz="2800"/>
            </a:lvl1pPr>
            <a:lvl2pPr>
              <a:spcAft>
                <a:spcPts val="1200"/>
              </a:spcAft>
              <a:defRPr sz="2400"/>
            </a:lvl2pPr>
            <a:lvl3pPr marL="1262063" indent="-228600">
              <a:spcAft>
                <a:spcPts val="1200"/>
              </a:spcAft>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9743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and Comparison">
    <p:spTree>
      <p:nvGrpSpPr>
        <p:cNvPr id="1" name=""/>
        <p:cNvGrpSpPr/>
        <p:nvPr/>
      </p:nvGrpSpPr>
      <p:grpSpPr>
        <a:xfrm>
          <a:off x="0" y="0"/>
          <a:ext cx="0" cy="0"/>
          <a:chOff x="0" y="0"/>
          <a:chExt cx="0" cy="0"/>
        </a:xfrm>
      </p:grpSpPr>
      <p:sp>
        <p:nvSpPr>
          <p:cNvPr id="8" name="Slide Number Placeholder 6"/>
          <p:cNvSpPr>
            <a:spLocks noGrp="1"/>
          </p:cNvSpPr>
          <p:nvPr>
            <p:ph type="sldNum" sz="quarter" idx="10"/>
          </p:nvPr>
        </p:nvSpPr>
        <p:spPr>
          <a:xfrm>
            <a:off x="6835775" y="6492875"/>
            <a:ext cx="2133600" cy="365125"/>
          </a:xfrm>
        </p:spPr>
        <p:txBody>
          <a:bodyPr/>
          <a:lstStyle>
            <a:lvl1pPr>
              <a:defRPr lang="en-US" sz="1000" kern="1200" smtClean="0">
                <a:solidFill>
                  <a:schemeClr val="tx1">
                    <a:tint val="75000"/>
                  </a:schemeClr>
                </a:solidFill>
                <a:latin typeface="Arial" charset="0"/>
                <a:ea typeface="+mn-ea"/>
                <a:cs typeface="Arial" charset="0"/>
              </a:defRPr>
            </a:lvl1pPr>
          </a:lstStyle>
          <a:p>
            <a:pPr>
              <a:defRPr/>
            </a:pPr>
            <a:fld id="{2EE74C2F-E39A-4859-B9DC-210AC8E2CD2B}" type="slidenum">
              <a:rPr/>
              <a:pPr>
                <a:defRPr/>
              </a:pPr>
              <a:t>‹#›</a:t>
            </a:fld>
            <a:endParaRPr dirty="0"/>
          </a:p>
        </p:txBody>
      </p:sp>
      <p:sp>
        <p:nvSpPr>
          <p:cNvPr id="9" name="Rectangle 8"/>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Content Placeholder 2"/>
          <p:cNvSpPr>
            <a:spLocks noGrp="1"/>
          </p:cNvSpPr>
          <p:nvPr>
            <p:ph sz="half" idx="1"/>
          </p:nvPr>
        </p:nvSpPr>
        <p:spPr>
          <a:xfrm>
            <a:off x="2377440" y="1642535"/>
            <a:ext cx="3108960" cy="4834465"/>
          </a:xfrm>
        </p:spPr>
        <p:txBody>
          <a:bodyPr/>
          <a:lstStyle>
            <a:lvl1pPr>
              <a:spcAft>
                <a:spcPts val="600"/>
              </a:spcAft>
              <a:defRPr sz="2400"/>
            </a:lvl1pPr>
            <a:lvl2pPr>
              <a:spcAft>
                <a:spcPts val="600"/>
              </a:spcAft>
              <a:defRPr sz="2000"/>
            </a:lvl2pPr>
            <a:lvl3pPr marL="1262063" indent="-228600">
              <a:spcAft>
                <a:spcPts val="600"/>
              </a:spcAft>
              <a:buFont typeface="Wingdings" pitchFamily="2" charset="2"/>
              <a:buChar cha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5741892" y="1642534"/>
            <a:ext cx="3108960" cy="4834466"/>
          </a:xfrm>
        </p:spPr>
        <p:txBody>
          <a:bodyPr/>
          <a:lstStyle>
            <a:lvl1pPr>
              <a:spcAft>
                <a:spcPts val="600"/>
              </a:spcAft>
              <a:defRPr sz="2400"/>
            </a:lvl1pPr>
            <a:lvl2pPr>
              <a:spcAft>
                <a:spcPts val="600"/>
              </a:spcAft>
              <a:defRPr sz="2000"/>
            </a:lvl2pPr>
            <a:lvl3pPr marL="1262063" indent="-228600">
              <a:spcAft>
                <a:spcPts val="600"/>
              </a:spcAft>
              <a:buFont typeface="Wingdings" pitchFamily="2" charset="2"/>
              <a:buChar cha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T:\users\Client Services\H-R\Z-Marketing\new brand photos\2columngridfingerpaint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1435008"/>
            <a:ext cx="2187924" cy="54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a:off x="3" y="0"/>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15"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424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and Comparison - No Gri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a:xfrm>
            <a:off x="6835775" y="6492875"/>
            <a:ext cx="2133600" cy="365125"/>
          </a:xfrm>
        </p:spPr>
        <p:txBody>
          <a:bodyPr/>
          <a:lstStyle>
            <a:lvl1pPr>
              <a:defRPr/>
            </a:lvl1pPr>
          </a:lstStyle>
          <a:p>
            <a:pPr>
              <a:defRPr/>
            </a:pPr>
            <a:fld id="{77E26F9C-704A-4832-8405-46AF20F2E16C}" type="slidenum">
              <a:rPr lang="en-US"/>
              <a:pPr>
                <a:defRPr/>
              </a:pPr>
              <a:t>‹#›</a:t>
            </a:fld>
            <a:endParaRPr lang="en-US" dirty="0"/>
          </a:p>
        </p:txBody>
      </p:sp>
      <p:sp>
        <p:nvSpPr>
          <p:cNvPr id="8" name="Rectangle 7"/>
          <p:cNvSpPr/>
          <p:nvPr userDrawn="1"/>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sz="half" idx="1"/>
          </p:nvPr>
        </p:nvSpPr>
        <p:spPr>
          <a:xfrm>
            <a:off x="457200" y="1676400"/>
            <a:ext cx="3886200" cy="4800600"/>
          </a:xfrm>
        </p:spPr>
        <p:txBody>
          <a:bodyPr/>
          <a:lstStyle>
            <a:lvl1pPr>
              <a:spcAft>
                <a:spcPts val="300"/>
              </a:spcAft>
              <a:defRPr sz="2800"/>
            </a:lvl1pPr>
            <a:lvl2pPr>
              <a:spcAft>
                <a:spcPts val="600"/>
              </a:spcAft>
              <a:defRPr sz="2400"/>
            </a:lvl2pPr>
            <a:lvl3pPr marL="1262063" indent="-228600">
              <a:spcAft>
                <a:spcPts val="600"/>
              </a:spcAft>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876800" y="1676400"/>
            <a:ext cx="3886200" cy="4754880"/>
          </a:xfrm>
        </p:spPr>
        <p:txBody>
          <a:bodyPr/>
          <a:lstStyle>
            <a:lvl1pPr>
              <a:spcAft>
                <a:spcPts val="300"/>
              </a:spcAft>
              <a:defRPr sz="2800"/>
            </a:lvl1pPr>
            <a:lvl2pPr>
              <a:spcAft>
                <a:spcPts val="600"/>
              </a:spcAft>
              <a:defRPr sz="2400"/>
            </a:lvl2pPr>
            <a:lvl3pPr marL="1262063" indent="-228600">
              <a:spcAft>
                <a:spcPts val="600"/>
              </a:spcAft>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userDrawn="1"/>
        </p:nvSpPr>
        <p:spPr>
          <a:xfrm>
            <a:off x="3" y="0"/>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13"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89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6842125" y="6480175"/>
            <a:ext cx="2133600" cy="365125"/>
          </a:xfrm>
        </p:spPr>
        <p:txBody>
          <a:bodyPr/>
          <a:lstStyle>
            <a:lvl1pPr>
              <a:defRPr lang="en-US" sz="1000" kern="1200" smtClean="0">
                <a:solidFill>
                  <a:schemeClr val="tx1">
                    <a:tint val="75000"/>
                  </a:schemeClr>
                </a:solidFill>
                <a:latin typeface="Arial" charset="0"/>
                <a:ea typeface="+mn-ea"/>
                <a:cs typeface="Arial" charset="0"/>
              </a:defRPr>
            </a:lvl1pPr>
          </a:lstStyle>
          <a:p>
            <a:pPr>
              <a:defRPr/>
            </a:pPr>
            <a:fld id="{8B73B5AC-486A-4EEB-88F2-0F5234B7A723}" type="slidenum">
              <a:rPr/>
              <a:pPr>
                <a:defRPr/>
              </a:pPr>
              <a:t>‹#›</a:t>
            </a:fld>
            <a:endParaRPr dirty="0"/>
          </a:p>
        </p:txBody>
      </p:sp>
      <p:pic>
        <p:nvPicPr>
          <p:cNvPr id="6" name="Picture 2" descr="T:\users\Client Services\H-R\Z-Marketing\new brand photos\2columngridfingerpaint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 y="1435008"/>
            <a:ext cx="2187924" cy="542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3" y="0"/>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9"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9626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No Gri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6764338" y="6473825"/>
            <a:ext cx="2212975" cy="365125"/>
          </a:xfrm>
        </p:spPr>
        <p:txBody>
          <a:bodyPr/>
          <a:lstStyle>
            <a:lvl1pPr>
              <a:defRPr>
                <a:solidFill>
                  <a:prstClr val="black">
                    <a:tint val="75000"/>
                  </a:prstClr>
                </a:solidFill>
              </a:defRPr>
            </a:lvl1pPr>
          </a:lstStyle>
          <a:p>
            <a:pPr>
              <a:defRPr/>
            </a:pPr>
            <a:fld id="{2190F0E0-EA8C-4306-8647-1A3AB27DE820}" type="slidenum">
              <a:rPr lang="en-US"/>
              <a:pPr>
                <a:defRPr/>
              </a:pPr>
              <a:t>‹#›</a:t>
            </a:fld>
            <a:endParaRPr lang="en-US" dirty="0"/>
          </a:p>
        </p:txBody>
      </p:sp>
      <p:sp>
        <p:nvSpPr>
          <p:cNvPr id="7" name="Content Placeholder 2"/>
          <p:cNvSpPr>
            <a:spLocks noGrp="1"/>
          </p:cNvSpPr>
          <p:nvPr>
            <p:ph idx="1"/>
          </p:nvPr>
        </p:nvSpPr>
        <p:spPr>
          <a:xfrm>
            <a:off x="457199" y="1691640"/>
            <a:ext cx="8458201" cy="4480560"/>
          </a:xfrm>
        </p:spPr>
        <p:txBody>
          <a:bodyPr/>
          <a:lstStyle>
            <a:lvl1pPr>
              <a:defRPr sz="2800"/>
            </a:lvl1pPr>
            <a:lvl2pPr>
              <a:spcAft>
                <a:spcPts val="1200"/>
              </a:spcAft>
              <a:defRPr sz="2400"/>
            </a:lvl2pPr>
            <a:lvl3pPr marL="1262063" indent="-228600">
              <a:spcAft>
                <a:spcPts val="1200"/>
              </a:spcAft>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3" y="0"/>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9"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6004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Header Only - Without Kid Gri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6861175" y="6491288"/>
            <a:ext cx="2133600" cy="365125"/>
          </a:xfrm>
        </p:spPr>
        <p:txBody>
          <a:bodyPr/>
          <a:lstStyle>
            <a:lvl1pPr>
              <a:defRPr lang="en-US" sz="1000" kern="1200" smtClean="0">
                <a:solidFill>
                  <a:schemeClr val="tx1">
                    <a:tint val="75000"/>
                  </a:schemeClr>
                </a:solidFill>
                <a:latin typeface="Arial" charset="0"/>
                <a:ea typeface="+mn-ea"/>
                <a:cs typeface="Arial" charset="0"/>
              </a:defRPr>
            </a:lvl1pPr>
          </a:lstStyle>
          <a:p>
            <a:pPr>
              <a:defRPr/>
            </a:pPr>
            <a:fld id="{0114A057-D7E4-4167-9663-7F97486B0EFC}" type="slidenum">
              <a:rPr/>
              <a:pPr>
                <a:defRPr/>
              </a:pPr>
              <a:t>‹#›</a:t>
            </a:fld>
            <a:endParaRPr dirty="0"/>
          </a:p>
        </p:txBody>
      </p:sp>
      <p:sp>
        <p:nvSpPr>
          <p:cNvPr id="6" name="Rectangle 5"/>
          <p:cNvSpPr/>
          <p:nvPr userDrawn="1"/>
        </p:nvSpPr>
        <p:spPr>
          <a:xfrm>
            <a:off x="3" y="0"/>
            <a:ext cx="9154758" cy="146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2">
                  <a:lumMod val="60000"/>
                  <a:lumOff val="40000"/>
                </a:schemeClr>
              </a:solidFill>
            </a:endParaRPr>
          </a:p>
        </p:txBody>
      </p:sp>
      <p:sp>
        <p:nvSpPr>
          <p:cNvPr id="7" name="Title 1"/>
          <p:cNvSpPr>
            <a:spLocks noGrp="1"/>
          </p:cNvSpPr>
          <p:nvPr>
            <p:ph type="title"/>
          </p:nvPr>
        </p:nvSpPr>
        <p:spPr bwMode="white">
          <a:xfrm>
            <a:off x="381000" y="266702"/>
            <a:ext cx="8534400" cy="1104898"/>
          </a:xfrm>
        </p:spPr>
        <p:txBody>
          <a:bodyPr anchor="b"/>
          <a:lstStyle>
            <a:lvl1pPr algn="l">
              <a:defRPr sz="3600"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1135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56C937D9-3EE4-43A9-BBED-02CF06C1172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44"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45" r:id="rId10"/>
    <p:sldLayoutId id="2147485439" r:id="rId11"/>
    <p:sldLayoutId id="214748544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accent2"/>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4000">
          <a:solidFill>
            <a:schemeClr val="accent2"/>
          </a:solidFill>
          <a:latin typeface="Arial" charset="0"/>
          <a:cs typeface="Arial" charset="0"/>
        </a:defRPr>
      </a:lvl2pPr>
      <a:lvl3pPr algn="l" rtl="0" eaLnBrk="0" fontAlgn="base" hangingPunct="0">
        <a:spcBef>
          <a:spcPct val="0"/>
        </a:spcBef>
        <a:spcAft>
          <a:spcPct val="0"/>
        </a:spcAft>
        <a:defRPr sz="4000">
          <a:solidFill>
            <a:schemeClr val="accent2"/>
          </a:solidFill>
          <a:latin typeface="Arial" charset="0"/>
          <a:cs typeface="Arial" charset="0"/>
        </a:defRPr>
      </a:lvl3pPr>
      <a:lvl4pPr algn="l" rtl="0" eaLnBrk="0" fontAlgn="base" hangingPunct="0">
        <a:spcBef>
          <a:spcPct val="0"/>
        </a:spcBef>
        <a:spcAft>
          <a:spcPct val="0"/>
        </a:spcAft>
        <a:defRPr sz="4000">
          <a:solidFill>
            <a:schemeClr val="accent2"/>
          </a:solidFill>
          <a:latin typeface="Arial" charset="0"/>
          <a:cs typeface="Arial" charset="0"/>
        </a:defRPr>
      </a:lvl4pPr>
      <a:lvl5pPr algn="l" rtl="0" eaLnBrk="0" fontAlgn="base" hangingPunct="0">
        <a:spcBef>
          <a:spcPct val="0"/>
        </a:spcBef>
        <a:spcAft>
          <a:spcPct val="0"/>
        </a:spcAft>
        <a:defRPr sz="4000">
          <a:solidFill>
            <a:schemeClr val="accent2"/>
          </a:solidFill>
          <a:latin typeface="Arial" charset="0"/>
          <a:cs typeface="Arial" charset="0"/>
        </a:defRPr>
      </a:lvl5pPr>
      <a:lvl6pPr marL="457200" algn="l" rtl="0" eaLnBrk="1" fontAlgn="base" hangingPunct="1">
        <a:spcBef>
          <a:spcPct val="0"/>
        </a:spcBef>
        <a:spcAft>
          <a:spcPct val="0"/>
        </a:spcAft>
        <a:defRPr sz="4000">
          <a:solidFill>
            <a:schemeClr val="accent2"/>
          </a:solidFill>
          <a:latin typeface="Arial" charset="0"/>
          <a:cs typeface="Arial" charset="0"/>
        </a:defRPr>
      </a:lvl6pPr>
      <a:lvl7pPr marL="914400" algn="l" rtl="0" eaLnBrk="1" fontAlgn="base" hangingPunct="1">
        <a:spcBef>
          <a:spcPct val="0"/>
        </a:spcBef>
        <a:spcAft>
          <a:spcPct val="0"/>
        </a:spcAft>
        <a:defRPr sz="4000">
          <a:solidFill>
            <a:schemeClr val="accent2"/>
          </a:solidFill>
          <a:latin typeface="Arial" charset="0"/>
          <a:cs typeface="Arial" charset="0"/>
        </a:defRPr>
      </a:lvl7pPr>
      <a:lvl8pPr marL="1371600" algn="l" rtl="0" eaLnBrk="1" fontAlgn="base" hangingPunct="1">
        <a:spcBef>
          <a:spcPct val="0"/>
        </a:spcBef>
        <a:spcAft>
          <a:spcPct val="0"/>
        </a:spcAft>
        <a:defRPr sz="4000">
          <a:solidFill>
            <a:schemeClr val="accent2"/>
          </a:solidFill>
          <a:latin typeface="Arial" charset="0"/>
          <a:cs typeface="Arial" charset="0"/>
        </a:defRPr>
      </a:lvl8pPr>
      <a:lvl9pPr marL="1828800" algn="l" rtl="0" eaLnBrk="1" fontAlgn="base" hangingPunct="1">
        <a:spcBef>
          <a:spcPct val="0"/>
        </a:spcBef>
        <a:spcAft>
          <a:spcPct val="0"/>
        </a:spcAft>
        <a:defRPr sz="4000">
          <a:solidFill>
            <a:schemeClr val="accent2"/>
          </a:solidFill>
          <a:latin typeface="Arial" charset="0"/>
          <a:cs typeface="Arial" charset="0"/>
        </a:defRPr>
      </a:lvl9pPr>
    </p:titleStyle>
    <p:bodyStyle>
      <a:lvl1pPr marL="342900" indent="-342900" algn="l" rtl="0" eaLnBrk="0" fontAlgn="base" hangingPunct="0">
        <a:spcBef>
          <a:spcPct val="20000"/>
        </a:spcBef>
        <a:spcAft>
          <a:spcPts val="600"/>
        </a:spcAft>
        <a:buSzPct val="90000"/>
        <a:buFont typeface="Wingdings" pitchFamily="2" charset="2"/>
        <a:buChar char="§"/>
        <a:defRPr sz="2800" kern="1200">
          <a:solidFill>
            <a:schemeClr val="tx1"/>
          </a:solidFill>
          <a:latin typeface="Arial" pitchFamily="34" charset="0"/>
          <a:ea typeface="+mn-ea"/>
          <a:cs typeface="Arial" pitchFamily="34" charset="0"/>
        </a:defRPr>
      </a:lvl1pPr>
      <a:lvl2pPr marL="742950" indent="-395288" algn="l" rtl="0" eaLnBrk="0" fontAlgn="base" hangingPunct="0">
        <a:spcBef>
          <a:spcPct val="20000"/>
        </a:spcBef>
        <a:spcAft>
          <a:spcPts val="600"/>
        </a:spcAft>
        <a:buSzPct val="80000"/>
        <a:buFont typeface="Webdings" pitchFamily="18" charset="2"/>
        <a:buChar char=""/>
        <a:defRPr sz="2400" kern="1200">
          <a:solidFill>
            <a:schemeClr val="tx1"/>
          </a:solidFill>
          <a:latin typeface="Arial" pitchFamily="34" charset="0"/>
          <a:ea typeface="+mn-ea"/>
          <a:cs typeface="Arial" pitchFamily="34" charset="0"/>
        </a:defRPr>
      </a:lvl2pPr>
      <a:lvl3pPr marL="1262063" indent="-228600" algn="l" rtl="0" eaLnBrk="0" fontAlgn="base" hangingPunct="0">
        <a:spcBef>
          <a:spcPct val="20000"/>
        </a:spcBef>
        <a:spcAft>
          <a:spcPts val="60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nwea.org/schoolnormsstud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6.png"/><Relationship Id="rId11" Type="http://schemas.openxmlformats.org/officeDocument/2006/relationships/image" Target="../media/image12.png"/><Relationship Id="rId5" Type="http://schemas.openxmlformats.org/officeDocument/2006/relationships/image" Target="../media/image25.png"/><Relationship Id="rId10" Type="http://schemas.openxmlformats.org/officeDocument/2006/relationships/slide" Target="slide21.xml"/><Relationship Id="rId4" Type="http://schemas.openxmlformats.org/officeDocument/2006/relationships/image" Target="../media/image8.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slide" Target="slide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slide" Target="slide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6.xml"/><Relationship Id="rId7" Type="http://schemas.openxmlformats.org/officeDocument/2006/relationships/slide" Target="slide3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304800" y="2838574"/>
            <a:ext cx="8594243" cy="3333625"/>
          </a:xfrm>
        </p:spPr>
        <p:txBody>
          <a:bodyPr>
            <a:noAutofit/>
          </a:bodyPr>
          <a:lstStyle/>
          <a:p>
            <a:pPr marL="0" indent="0">
              <a:buNone/>
              <a:defRPr/>
            </a:pPr>
            <a:r>
              <a:rPr lang="en-US" b="1" dirty="0"/>
              <a:t>How was your MAP</a:t>
            </a:r>
            <a:r>
              <a:rPr lang="en-US" b="1" baseline="30000" dirty="0"/>
              <a:t>®</a:t>
            </a:r>
            <a:r>
              <a:rPr lang="en-US" b="1" dirty="0"/>
              <a:t> experience?</a:t>
            </a:r>
            <a:endParaRPr lang="en-US" b="1" dirty="0" smtClean="0"/>
          </a:p>
          <a:p>
            <a:pPr>
              <a:defRPr/>
            </a:pPr>
            <a:r>
              <a:rPr dirty="0" smtClean="0"/>
              <a:t>As you get settled, tell us about your MAP experience.</a:t>
            </a:r>
          </a:p>
          <a:p>
            <a:pPr>
              <a:lnSpc>
                <a:spcPct val="120000"/>
              </a:lnSpc>
              <a:defRPr/>
            </a:pPr>
            <a:r>
              <a:rPr dirty="0" smtClean="0"/>
              <a:t>Please add comments or questions to the graffiti wall. Use the sticky notes on the tables.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535A62-918C-4F03-B975-F6C30483283F}" type="slidenum">
              <a:rPr lang="en-US" smtClean="0"/>
              <a:pPr/>
              <a:t>10</a:t>
            </a:fld>
            <a:endParaRPr lang="en-US" dirty="0"/>
          </a:p>
        </p:txBody>
      </p:sp>
      <p:sp>
        <p:nvSpPr>
          <p:cNvPr id="3" name="Title 2"/>
          <p:cNvSpPr>
            <a:spLocks noGrp="1"/>
          </p:cNvSpPr>
          <p:nvPr>
            <p:ph type="title"/>
          </p:nvPr>
        </p:nvSpPr>
        <p:spPr/>
        <p:txBody>
          <a:bodyPr/>
          <a:lstStyle/>
          <a:p>
            <a:r>
              <a:rPr lang="en-US" smtClean="0"/>
              <a:t>Class Breakdown by RIT Reports</a:t>
            </a:r>
            <a:endParaRPr lang="en-US" dirty="0"/>
          </a:p>
        </p:txBody>
      </p:sp>
      <p:sp>
        <p:nvSpPr>
          <p:cNvPr id="29698" name="Content Placeholder 1"/>
          <p:cNvSpPr>
            <a:spLocks noGrp="1"/>
          </p:cNvSpPr>
          <p:nvPr>
            <p:ph idx="1"/>
          </p:nvPr>
        </p:nvSpPr>
        <p:spPr/>
        <p:txBody>
          <a:bodyPr/>
          <a:lstStyle/>
          <a:p>
            <a:r>
              <a:rPr lang="en-US" dirty="0" smtClean="0"/>
              <a:t>Displays the teacher’s class data by subject and horizontally by RIT for current test term.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0"/>
          </p:nvPr>
        </p:nvSpPr>
        <p:spPr/>
        <p:txBody>
          <a:bodyPr/>
          <a:lstStyle/>
          <a:p>
            <a:fld id="{8B73B5AC-486A-4EEB-88F2-0F5234B7A723}" type="slidenum">
              <a:rPr lang="en-US" smtClean="0"/>
              <a:pPr/>
              <a:t>11</a:t>
            </a:fld>
            <a:endParaRPr lang="en-US" dirty="0"/>
          </a:p>
        </p:txBody>
      </p:sp>
      <p:sp>
        <p:nvSpPr>
          <p:cNvPr id="3" name="Title 2"/>
          <p:cNvSpPr>
            <a:spLocks noGrp="1"/>
          </p:cNvSpPr>
          <p:nvPr>
            <p:ph type="title"/>
          </p:nvPr>
        </p:nvSpPr>
        <p:spPr/>
        <p:txBody>
          <a:bodyPr>
            <a:normAutofit fontScale="90000"/>
          </a:bodyPr>
          <a:lstStyle/>
          <a:p>
            <a:r>
              <a:rPr lang="en-US" dirty="0" smtClean="0"/>
              <a:t>Class Breakdown Reports and </a:t>
            </a:r>
            <a:br>
              <a:rPr lang="en-US" dirty="0" smtClean="0"/>
            </a:br>
            <a:r>
              <a:rPr lang="en-US" dirty="0" err="1" smtClean="0"/>
              <a:t>DesCartes</a:t>
            </a:r>
            <a:r>
              <a:rPr lang="en-US" dirty="0" smtClean="0"/>
              <a:t>: A Continuum of Learning</a:t>
            </a:r>
            <a:r>
              <a:rPr lang="en-US" baseline="30000" dirty="0" smtClean="0"/>
              <a:t>®</a:t>
            </a:r>
            <a:endParaRPr lang="en-US" baseline="30000" dirty="0"/>
          </a:p>
        </p:txBody>
      </p:sp>
      <p:pic>
        <p:nvPicPr>
          <p:cNvPr id="61443"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458100" y="1741308"/>
            <a:ext cx="6615365" cy="3993389"/>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l="4584" t="51352" r="77916" b="25000"/>
          <a:stretch>
            <a:fillRect/>
          </a:stretch>
        </p:blipFill>
        <p:spPr bwMode="auto">
          <a:xfrm>
            <a:off x="1706880" y="3200400"/>
            <a:ext cx="1188720" cy="110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28802" y="3603172"/>
            <a:ext cx="587172" cy="16147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947761" y="1741308"/>
            <a:ext cx="4910239" cy="4746435"/>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140137" y="2699658"/>
            <a:ext cx="1295400" cy="10495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rcRect l="21687" t="12619" r="2287"/>
          <a:stretch>
            <a:fillRect/>
          </a:stretch>
        </p:blipFill>
        <p:spPr bwMode="auto">
          <a:xfrm>
            <a:off x="1465003" y="1536873"/>
            <a:ext cx="5469197" cy="5155304"/>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9435" y="1941290"/>
            <a:ext cx="6234365" cy="4377069"/>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72946" y="1583825"/>
            <a:ext cx="5970854" cy="5091998"/>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descr="Main Ideas DesCartes.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322" y="1628603"/>
            <a:ext cx="6615364" cy="5147525"/>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extBox 19"/>
          <p:cNvSpPr txBox="1">
            <a:spLocks noChangeArrowheads="1"/>
          </p:cNvSpPr>
          <p:nvPr/>
        </p:nvSpPr>
        <p:spPr bwMode="auto">
          <a:xfrm>
            <a:off x="3230278" y="2873481"/>
            <a:ext cx="2011680" cy="411480"/>
          </a:xfrm>
          <a:prstGeom prst="rect">
            <a:avLst/>
          </a:prstGeom>
          <a:noFill/>
          <a:ln w="38100">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200" b="1" u="sng" smtClean="0">
              <a:solidFill>
                <a:srgbClr val="FF0000"/>
              </a:solidFill>
              <a:ea typeface="ＭＳ Ｐゴシック" pitchFamily="34" charset="-128"/>
            </a:endParaRPr>
          </a:p>
        </p:txBody>
      </p:sp>
      <p:sp>
        <p:nvSpPr>
          <p:cNvPr id="21" name="TextBox 20"/>
          <p:cNvSpPr txBox="1">
            <a:spLocks noChangeArrowheads="1"/>
          </p:cNvSpPr>
          <p:nvPr/>
        </p:nvSpPr>
        <p:spPr bwMode="auto">
          <a:xfrm>
            <a:off x="5257800" y="2876286"/>
            <a:ext cx="2011680" cy="345886"/>
          </a:xfrm>
          <a:prstGeom prst="rect">
            <a:avLst/>
          </a:prstGeom>
          <a:noFill/>
          <a:ln w="38100">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200" b="1" u="sng" smtClean="0">
              <a:solidFill>
                <a:srgbClr val="FF0000"/>
              </a:solidFill>
              <a:ea typeface="ＭＳ Ｐゴシック" pitchFamily="34" charset="-128"/>
            </a:endParaRPr>
          </a:p>
        </p:txBody>
      </p:sp>
      <p:sp>
        <p:nvSpPr>
          <p:cNvPr id="19" name="TextBox 18"/>
          <p:cNvSpPr txBox="1">
            <a:spLocks noChangeArrowheads="1"/>
          </p:cNvSpPr>
          <p:nvPr/>
        </p:nvSpPr>
        <p:spPr bwMode="auto">
          <a:xfrm>
            <a:off x="1140856" y="3037114"/>
            <a:ext cx="2045260" cy="457200"/>
          </a:xfrm>
          <a:prstGeom prst="rect">
            <a:avLst/>
          </a:prstGeom>
          <a:noFill/>
          <a:ln w="38100">
            <a:solidFill>
              <a:schemeClr val="accent2"/>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200" b="1" u="sng" smtClean="0">
              <a:solidFill>
                <a:srgbClr val="FF0000"/>
              </a:solidFill>
              <a:ea typeface="ＭＳ Ｐゴシック" pitchFamily="34" charset="-128"/>
            </a:endParaRPr>
          </a:p>
        </p:txBody>
      </p:sp>
      <p:sp>
        <p:nvSpPr>
          <p:cNvPr id="18" name="Oval 17"/>
          <p:cNvSpPr>
            <a:spLocks noChangeArrowheads="1"/>
          </p:cNvSpPr>
          <p:nvPr/>
        </p:nvSpPr>
        <p:spPr bwMode="auto">
          <a:xfrm>
            <a:off x="3140137" y="1828800"/>
            <a:ext cx="2117663" cy="4375915"/>
          </a:xfrm>
          <a:prstGeom prst="ellipse">
            <a:avLst/>
          </a:prstGeom>
          <a:noFill/>
          <a:ln w="38100" algn="ctr">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mtClean="0">
              <a:solidFill>
                <a:prstClr val="black"/>
              </a:solidFill>
              <a:latin typeface="Times New Roman" pitchFamily="18" charset="0"/>
            </a:endParaRPr>
          </a:p>
        </p:txBody>
      </p:sp>
      <p:sp>
        <p:nvSpPr>
          <p:cNvPr id="17" name="Oval 16"/>
          <p:cNvSpPr>
            <a:spLocks noChangeArrowheads="1"/>
          </p:cNvSpPr>
          <p:nvPr/>
        </p:nvSpPr>
        <p:spPr bwMode="auto">
          <a:xfrm>
            <a:off x="990600" y="2111828"/>
            <a:ext cx="1843270" cy="304800"/>
          </a:xfrm>
          <a:prstGeom prst="ellipse">
            <a:avLst/>
          </a:prstGeom>
          <a:noFill/>
          <a:ln w="38100" algn="ctr">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mtClean="0">
              <a:solidFill>
                <a:prstClr val="black"/>
              </a:solidFill>
              <a:latin typeface="Times New Roman" pitchFamily="18" charset="0"/>
            </a:endParaRPr>
          </a:p>
        </p:txBody>
      </p:sp>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rcRect b="5612"/>
          <a:stretch>
            <a:fillRect/>
          </a:stretch>
        </p:blipFill>
        <p:spPr bwMode="auto">
          <a:xfrm>
            <a:off x="609600" y="1711937"/>
            <a:ext cx="6510252" cy="4953000"/>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65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61443"/>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1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1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10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15"/>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7"/>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8"/>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9"/>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20" grpId="0" animBg="1"/>
      <p:bldP spid="20" grpId="1" animBg="1"/>
      <p:bldP spid="21" grpId="0" animBg="1"/>
      <p:bldP spid="21" grpId="1" animBg="1"/>
      <p:bldP spid="19" grpId="0" animBg="1"/>
      <p:bldP spid="19" grpId="1" animBg="1"/>
      <p:bldP spid="18" grpId="0" animBg="1"/>
      <p:bldP spid="18" grpId="1" animBg="1"/>
      <p:bldP spid="17" grpId="0" animBg="1"/>
      <p:bldP spid="1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2190F0E0-EA8C-4306-8647-1A3AB27DE820}" type="slidenum">
              <a:rPr lang="en-US" smtClean="0"/>
              <a:pPr/>
              <a:t>12</a:t>
            </a:fld>
            <a:endParaRPr lang="en-US" dirty="0"/>
          </a:p>
        </p:txBody>
      </p:sp>
      <p:sp>
        <p:nvSpPr>
          <p:cNvPr id="63490" name="Content Placeholder 1"/>
          <p:cNvSpPr>
            <a:spLocks noGrp="1"/>
          </p:cNvSpPr>
          <p:nvPr>
            <p:ph idx="1"/>
          </p:nvPr>
        </p:nvSpPr>
        <p:spPr/>
        <p:txBody>
          <a:bodyPr/>
          <a:lstStyle/>
          <a:p>
            <a:r>
              <a:rPr lang="en-US" dirty="0" smtClean="0"/>
              <a:t>Identify a Standard/Concept</a:t>
            </a:r>
          </a:p>
          <a:p>
            <a:r>
              <a:rPr lang="en-US" dirty="0" smtClean="0"/>
              <a:t>Identify related goal area</a:t>
            </a:r>
          </a:p>
          <a:p>
            <a:r>
              <a:rPr lang="en-US" dirty="0" smtClean="0"/>
              <a:t>Find overall RIT range for class</a:t>
            </a:r>
          </a:p>
          <a:p>
            <a:r>
              <a:rPr lang="en-US" dirty="0" smtClean="0"/>
              <a:t>Locate the middle range</a:t>
            </a:r>
          </a:p>
          <a:p>
            <a:r>
              <a:rPr lang="en-US" dirty="0" smtClean="0"/>
              <a:t>Identify the ranges above and below</a:t>
            </a:r>
          </a:p>
          <a:p>
            <a:r>
              <a:rPr lang="en-US" dirty="0" smtClean="0"/>
              <a:t>Choose 2-3 statements for each range</a:t>
            </a:r>
          </a:p>
          <a:p>
            <a:r>
              <a:rPr lang="en-US" dirty="0" smtClean="0"/>
              <a:t>Identify activities/strategies to target skills and determine assessment to measure success </a:t>
            </a:r>
          </a:p>
        </p:txBody>
      </p:sp>
      <p:sp>
        <p:nvSpPr>
          <p:cNvPr id="3" name="Title 2"/>
          <p:cNvSpPr>
            <a:spLocks noGrp="1"/>
          </p:cNvSpPr>
          <p:nvPr>
            <p:ph type="title"/>
          </p:nvPr>
        </p:nvSpPr>
        <p:spPr/>
        <p:txBody>
          <a:bodyPr/>
          <a:lstStyle/>
          <a:p>
            <a:r>
              <a:rPr lang="en-US" smtClean="0"/>
              <a:t>Connecting Data to Instruction</a:t>
            </a:r>
            <a:endParaRPr lang="en-US" dirty="0"/>
          </a:p>
        </p:txBody>
      </p:sp>
      <p:pic>
        <p:nvPicPr>
          <p:cNvPr id="624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524000"/>
            <a:ext cx="7319167" cy="521208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2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8B73B5AC-486A-4EEB-88F2-0F5234B7A723}" type="slidenum">
              <a:rPr lang="en-US" smtClean="0"/>
              <a:pPr/>
              <a:t>13</a:t>
            </a:fld>
            <a:endParaRPr lang="en-US" dirty="0"/>
          </a:p>
        </p:txBody>
      </p:sp>
      <p:sp>
        <p:nvSpPr>
          <p:cNvPr id="3" name="Title 2"/>
          <p:cNvSpPr>
            <a:spLocks noGrp="1"/>
          </p:cNvSpPr>
          <p:nvPr>
            <p:ph type="title"/>
          </p:nvPr>
        </p:nvSpPr>
        <p:spPr/>
        <p:txBody>
          <a:bodyPr/>
          <a:lstStyle/>
          <a:p>
            <a:r>
              <a:rPr lang="en-US" smtClean="0"/>
              <a:t>Jigsaw Activity</a:t>
            </a:r>
            <a:endParaRPr lang="en-US" dirty="0"/>
          </a:p>
        </p:txBody>
      </p:sp>
      <p:grpSp>
        <p:nvGrpSpPr>
          <p:cNvPr id="33796" name="Group 2"/>
          <p:cNvGrpSpPr>
            <a:grpSpLocks/>
          </p:cNvGrpSpPr>
          <p:nvPr/>
        </p:nvGrpSpPr>
        <p:grpSpPr bwMode="auto">
          <a:xfrm>
            <a:off x="3135735" y="1612672"/>
            <a:ext cx="4953000" cy="4973987"/>
            <a:chOff x="1824" y="633"/>
            <a:chExt cx="2834" cy="2849"/>
          </a:xfrm>
        </p:grpSpPr>
        <p:sp>
          <p:nvSpPr>
            <p:cNvPr id="33797"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2"/>
            </a:solidFill>
            <a:ln w="28575">
              <a:solidFill>
                <a:srgbClr val="000000"/>
              </a:solidFill>
              <a:miter lim="800000"/>
              <a:headEnd/>
              <a:tailEnd/>
            </a:ln>
          </p:spPr>
          <p:txBody>
            <a:bodyPr/>
            <a:lstStyle/>
            <a:p>
              <a:endParaRPr lang="en-US"/>
            </a:p>
          </p:txBody>
        </p:sp>
        <p:sp>
          <p:nvSpPr>
            <p:cNvPr id="33798"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solidFill>
            <a:ln w="28575">
              <a:solidFill>
                <a:srgbClr val="000000"/>
              </a:solidFill>
              <a:miter lim="800000"/>
              <a:headEnd/>
              <a:tailEnd/>
            </a:ln>
          </p:spPr>
          <p:txBody>
            <a:bodyPr/>
            <a:lstStyle/>
            <a:p>
              <a:endParaRPr lang="en-US"/>
            </a:p>
          </p:txBody>
        </p:sp>
        <p:sp>
          <p:nvSpPr>
            <p:cNvPr id="33799"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3"/>
            </a:solidFill>
            <a:ln w="28575">
              <a:solidFill>
                <a:srgbClr val="000000"/>
              </a:solidFill>
              <a:miter lim="800000"/>
              <a:headEnd/>
              <a:tailEnd/>
            </a:ln>
          </p:spPr>
          <p:txBody>
            <a:bodyPr/>
            <a:lstStyle/>
            <a:p>
              <a:endParaRPr lang="en-US"/>
            </a:p>
          </p:txBody>
        </p:sp>
        <p:sp>
          <p:nvSpPr>
            <p:cNvPr id="33800"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4"/>
            </a:solidFill>
            <a:ln w="2857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CF535A62-918C-4F03-B975-F6C30483283F}" type="slidenum">
              <a:rPr lang="en-US" smtClean="0"/>
              <a:pPr/>
              <a:t>14</a:t>
            </a:fld>
            <a:endParaRPr lang="en-US" dirty="0"/>
          </a:p>
        </p:txBody>
      </p:sp>
      <p:sp>
        <p:nvSpPr>
          <p:cNvPr id="3" name="Title 2"/>
          <p:cNvSpPr>
            <a:spLocks noGrp="1"/>
          </p:cNvSpPr>
          <p:nvPr>
            <p:ph type="title"/>
          </p:nvPr>
        </p:nvSpPr>
        <p:spPr/>
        <p:txBody>
          <a:bodyPr/>
          <a:lstStyle/>
          <a:p>
            <a:r>
              <a:rPr lang="en-US" dirty="0" smtClean="0"/>
              <a:t>Growth Norms Bring Context to the Data</a:t>
            </a:r>
            <a:endParaRPr lang="en-US" dirty="0"/>
          </a:p>
        </p:txBody>
      </p:sp>
      <p:sp>
        <p:nvSpPr>
          <p:cNvPr id="2" name="Content Placeholder 1"/>
          <p:cNvSpPr>
            <a:spLocks noGrp="1"/>
          </p:cNvSpPr>
          <p:nvPr>
            <p:ph idx="1"/>
          </p:nvPr>
        </p:nvSpPr>
        <p:spPr/>
        <p:txBody>
          <a:bodyPr/>
          <a:lstStyle/>
          <a:p>
            <a:r>
              <a:rPr lang="en-US" dirty="0" smtClean="0"/>
              <a:t>Physical Growth vs. Academic Growth</a:t>
            </a:r>
          </a:p>
          <a:p>
            <a:r>
              <a:rPr lang="en-US" dirty="0" smtClean="0"/>
              <a:t>Typical Growth</a:t>
            </a:r>
          </a:p>
          <a:p>
            <a:pPr lvl="1"/>
            <a:r>
              <a:rPr lang="en-US" dirty="0" smtClean="0"/>
              <a:t>Normative Data</a:t>
            </a:r>
          </a:p>
          <a:p>
            <a:pPr lvl="1"/>
            <a:r>
              <a:rPr lang="en-US" dirty="0" smtClean="0"/>
              <a:t>Growth Projections</a:t>
            </a:r>
          </a:p>
          <a:p>
            <a:pPr lvl="1"/>
            <a:endParaRPr lang="en-US" dirty="0"/>
          </a:p>
        </p:txBody>
      </p:sp>
      <p:graphicFrame>
        <p:nvGraphicFramePr>
          <p:cNvPr id="5" name="Group 7"/>
          <p:cNvGraphicFramePr>
            <a:graphicFrameLocks noGrp="1"/>
          </p:cNvGraphicFramePr>
          <p:nvPr>
            <p:extLst>
              <p:ext uri="{D42A27DB-BD31-4B8C-83A1-F6EECF244321}">
                <p14:modId xmlns:p14="http://schemas.microsoft.com/office/powerpoint/2010/main" val="2604390240"/>
              </p:ext>
            </p:extLst>
          </p:nvPr>
        </p:nvGraphicFramePr>
        <p:xfrm>
          <a:off x="2554006" y="3818868"/>
          <a:ext cx="6424994" cy="1925226"/>
        </p:xfrm>
        <a:graphic>
          <a:graphicData uri="http://schemas.openxmlformats.org/drawingml/2006/table">
            <a:tbl>
              <a:tblPr/>
              <a:tblGrid>
                <a:gridCol w="983677"/>
                <a:gridCol w="777331"/>
                <a:gridCol w="777331"/>
                <a:gridCol w="777331"/>
                <a:gridCol w="777331"/>
                <a:gridCol w="777331"/>
                <a:gridCol w="777331"/>
                <a:gridCol w="777331"/>
              </a:tblGrid>
              <a:tr h="676928">
                <a:tc gridSpan="8">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Grade 6 Reading: Fall to Spring</a:t>
                      </a:r>
                    </a:p>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1" i="0" u="none" strike="noStrike" cap="none" normalizeH="0" baseline="0" dirty="0" smtClean="0">
                          <a:ln>
                            <a:noFill/>
                          </a:ln>
                          <a:solidFill>
                            <a:schemeClr val="tx1"/>
                          </a:solidFill>
                          <a:effectLst/>
                          <a:latin typeface="Arial" charset="0"/>
                          <a:ea typeface="ＭＳ Ｐゴシック" charset="-128"/>
                        </a:rPr>
                        <a:t> Growth Projections</a:t>
                      </a:r>
                      <a:endParaRPr kumimoji="0" lang="en-US" sz="2100" b="0" i="0" u="none" strike="noStrike" cap="none" normalizeH="0" baseline="0" dirty="0" smtClean="0">
                        <a:ln>
                          <a:noFill/>
                        </a:ln>
                        <a:solidFill>
                          <a:schemeClr val="tx1"/>
                        </a:solidFill>
                        <a:effectLst/>
                        <a:latin typeface="Arial" charset="0"/>
                        <a:ea typeface="ＭＳ Ｐゴシック" charset="-128"/>
                      </a:endParaRP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1907">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700" b="1" i="0" u="none" strike="noStrike" cap="none" normalizeH="0" baseline="0" dirty="0" smtClean="0">
                          <a:ln>
                            <a:noFill/>
                          </a:ln>
                          <a:solidFill>
                            <a:schemeClr val="tx1"/>
                          </a:solidFill>
                          <a:effectLst/>
                          <a:latin typeface="Arial" charset="0"/>
                          <a:ea typeface="ＭＳ Ｐゴシック" charset="-128"/>
                        </a:rPr>
                        <a:t>Starting RIT</a:t>
                      </a:r>
                      <a:endParaRPr kumimoji="0" lang="en-US" sz="1700" b="0" i="0" u="none" strike="noStrike" cap="none" normalizeH="0" baseline="0" dirty="0" smtClean="0">
                        <a:ln>
                          <a:noFill/>
                        </a:ln>
                        <a:solidFill>
                          <a:schemeClr val="tx1"/>
                        </a:solidFill>
                        <a:effectLst/>
                        <a:latin typeface="Arial" charset="0"/>
                        <a:ea typeface="ＭＳ Ｐゴシック" charset="-128"/>
                      </a:endParaRP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170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180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190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200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210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220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230</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1907">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700" b="1" i="0" u="none" strike="noStrike" cap="none" normalizeH="0" baseline="0" dirty="0" smtClean="0">
                          <a:ln>
                            <a:noFill/>
                          </a:ln>
                          <a:solidFill>
                            <a:schemeClr val="tx1"/>
                          </a:solidFill>
                          <a:effectLst/>
                          <a:latin typeface="Arial" charset="0"/>
                          <a:ea typeface="ＭＳ Ｐゴシック" charset="-128"/>
                        </a:rPr>
                        <a:t>Mean Growth</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6</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5</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5</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5</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4</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4</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35000"/>
                        </a:spcBef>
                        <a:spcAft>
                          <a:spcPct val="0"/>
                        </a:spcAft>
                        <a:buClr>
                          <a:schemeClr val="tx1"/>
                        </a:buClr>
                        <a:buSzTx/>
                        <a:buFont typeface="Wingdings" charset="2"/>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3</a:t>
                      </a:r>
                    </a:p>
                  </a:txBody>
                  <a:tcPr marL="81408" marR="81408" marT="40709" marB="40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6" name="Straight Arrow Connector 5"/>
          <p:cNvCxnSpPr>
            <a:cxnSpLocks noChangeShapeType="1"/>
          </p:cNvCxnSpPr>
          <p:nvPr/>
        </p:nvCxnSpPr>
        <p:spPr bwMode="auto">
          <a:xfrm flipV="1">
            <a:off x="4838700" y="4946652"/>
            <a:ext cx="571500" cy="1143000"/>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flipV="1">
            <a:off x="7188200" y="4949827"/>
            <a:ext cx="533400" cy="1139825"/>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8" name="Rectangle 42"/>
          <p:cNvSpPr>
            <a:spLocks noChangeArrowheads="1"/>
          </p:cNvSpPr>
          <p:nvPr/>
        </p:nvSpPr>
        <p:spPr bwMode="auto">
          <a:xfrm>
            <a:off x="6324600" y="6019800"/>
            <a:ext cx="2371725" cy="610370"/>
          </a:xfrm>
          <a:prstGeom prst="rect">
            <a:avLst/>
          </a:prstGeom>
          <a:solidFill>
            <a:schemeClr val="bg1"/>
          </a:solidFill>
          <a:ln w="38100">
            <a:solidFill>
              <a:schemeClr val="tx2"/>
            </a:solidFill>
            <a:miter lim="800000"/>
            <a:headEnd/>
            <a:tailEnd/>
          </a:ln>
        </p:spPr>
        <p:txBody>
          <a:bodyPr wrap="none" anchor="ctr"/>
          <a:lstStyle/>
          <a:p>
            <a:pPr algn="ctr" eaLnBrk="0" hangingPunct="0"/>
            <a:r>
              <a:rPr lang="en-US" sz="2000" dirty="0">
                <a:cs typeface="Arial" charset="0"/>
              </a:rPr>
              <a:t>Hunter: RIT 227</a:t>
            </a:r>
          </a:p>
        </p:txBody>
      </p:sp>
      <p:sp>
        <p:nvSpPr>
          <p:cNvPr id="9" name="Rectangle 41"/>
          <p:cNvSpPr>
            <a:spLocks noChangeArrowheads="1"/>
          </p:cNvSpPr>
          <p:nvPr/>
        </p:nvSpPr>
        <p:spPr bwMode="auto">
          <a:xfrm>
            <a:off x="3314700" y="6019800"/>
            <a:ext cx="2476500" cy="627845"/>
          </a:xfrm>
          <a:prstGeom prst="rect">
            <a:avLst/>
          </a:prstGeom>
          <a:solidFill>
            <a:schemeClr val="bg1"/>
          </a:solidFill>
          <a:ln w="38100">
            <a:solidFill>
              <a:schemeClr val="tx2"/>
            </a:solidFill>
            <a:miter lim="800000"/>
            <a:headEnd/>
            <a:tailEnd/>
          </a:ln>
        </p:spPr>
        <p:txBody>
          <a:bodyPr wrap="none" anchor="ctr"/>
          <a:lstStyle/>
          <a:p>
            <a:pPr algn="ctr" eaLnBrk="0" hangingPunct="0"/>
            <a:r>
              <a:rPr lang="en-US" sz="2000" dirty="0" err="1">
                <a:cs typeface="Arial" charset="0"/>
              </a:rPr>
              <a:t>Glennisha</a:t>
            </a:r>
            <a:r>
              <a:rPr lang="en-US" sz="2000" dirty="0">
                <a:cs typeface="Arial" charset="0"/>
              </a:rPr>
              <a:t>: RIT 198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F535A62-918C-4F03-B975-F6C30483283F}" type="slidenum">
              <a:rPr lang="en-US" smtClean="0"/>
              <a:pPr/>
              <a:t>15</a:t>
            </a:fld>
            <a:endParaRPr lang="en-US" dirty="0"/>
          </a:p>
        </p:txBody>
      </p:sp>
      <p:sp>
        <p:nvSpPr>
          <p:cNvPr id="3" name="Title 2"/>
          <p:cNvSpPr>
            <a:spLocks noGrp="1"/>
          </p:cNvSpPr>
          <p:nvPr>
            <p:ph type="title"/>
          </p:nvPr>
        </p:nvSpPr>
        <p:spPr/>
        <p:txBody>
          <a:bodyPr/>
          <a:lstStyle/>
          <a:p>
            <a:r>
              <a:rPr lang="en-US" dirty="0" smtClean="0"/>
              <a:t>Achievement Status and Growth Reports</a:t>
            </a:r>
            <a:endParaRPr lang="en-US" dirty="0"/>
          </a:p>
        </p:txBody>
      </p:sp>
      <p:sp>
        <p:nvSpPr>
          <p:cNvPr id="66562" name="Content Placeholder 1"/>
          <p:cNvSpPr>
            <a:spLocks noGrp="1"/>
          </p:cNvSpPr>
          <p:nvPr>
            <p:ph idx="1"/>
          </p:nvPr>
        </p:nvSpPr>
        <p:spPr/>
        <p:txBody>
          <a:bodyPr/>
          <a:lstStyle/>
          <a:p>
            <a:r>
              <a:rPr lang="en-US" smtClean="0"/>
              <a:t>Projection Report</a:t>
            </a:r>
          </a:p>
          <a:p>
            <a:pPr lvl="1"/>
            <a:r>
              <a:rPr lang="en-US" smtClean="0"/>
              <a:t>Available after the first testing season</a:t>
            </a:r>
          </a:p>
          <a:p>
            <a:pPr lvl="1"/>
            <a:r>
              <a:rPr lang="en-US" smtClean="0"/>
              <a:t>Shows realistic growth projections for all students in a class </a:t>
            </a:r>
          </a:p>
          <a:p>
            <a:r>
              <a:rPr lang="en-US" smtClean="0"/>
              <a:t>Summary Report</a:t>
            </a:r>
          </a:p>
          <a:p>
            <a:pPr lvl="1"/>
            <a:r>
              <a:rPr lang="en-US" smtClean="0"/>
              <a:t>Available after the second testing season</a:t>
            </a:r>
          </a:p>
          <a:p>
            <a:pPr lvl="1"/>
            <a:r>
              <a:rPr lang="en-US" smtClean="0"/>
              <a:t>Displays data relative to the growth projections for each student</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B73B5AC-486A-4EEB-88F2-0F5234B7A723}" type="slidenum">
              <a:rPr lang="en-US" smtClean="0"/>
              <a:pPr/>
              <a:t>16</a:t>
            </a:fld>
            <a:endParaRPr lang="en-US" dirty="0"/>
          </a:p>
        </p:txBody>
      </p:sp>
      <p:sp>
        <p:nvSpPr>
          <p:cNvPr id="3" name="Title 2"/>
          <p:cNvSpPr>
            <a:spLocks noGrp="1"/>
          </p:cNvSpPr>
          <p:nvPr>
            <p:ph type="title"/>
          </p:nvPr>
        </p:nvSpPr>
        <p:spPr/>
        <p:txBody>
          <a:bodyPr/>
          <a:lstStyle/>
          <a:p>
            <a:r>
              <a:rPr lang="en-US" smtClean="0"/>
              <a:t>Growth in Context</a:t>
            </a:r>
            <a:endParaRPr lang="en-US" dirty="0"/>
          </a:p>
        </p:txBody>
      </p:sp>
      <p:sp>
        <p:nvSpPr>
          <p:cNvPr id="6" name="Content Placeholder 5"/>
          <p:cNvSpPr>
            <a:spLocks noGrp="1"/>
          </p:cNvSpPr>
          <p:nvPr>
            <p:ph idx="1"/>
          </p:nvPr>
        </p:nvSpPr>
        <p:spPr>
          <a:xfrm>
            <a:off x="2385308" y="1644824"/>
            <a:ext cx="6606292" cy="4842934"/>
          </a:xfrm>
        </p:spPr>
        <p:txBody>
          <a:bodyPr>
            <a:normAutofit lnSpcReduction="10000"/>
          </a:bodyPr>
          <a:lstStyle/>
          <a:p>
            <a:r>
              <a:rPr lang="en-US" dirty="0" smtClean="0"/>
              <a:t>RIT Scale School Norms User’s Guide</a:t>
            </a:r>
          </a:p>
          <a:p>
            <a:pPr lvl="1"/>
            <a:r>
              <a:rPr lang="en-US" sz="2000" dirty="0" smtClean="0"/>
              <a:t>The NWEA Research Team has enhanced the </a:t>
            </a:r>
            <a:br>
              <a:rPr lang="en-US" sz="2000" dirty="0" smtClean="0"/>
            </a:br>
            <a:r>
              <a:rPr lang="en-US" sz="2000" i="1" dirty="0" smtClean="0"/>
              <a:t>RIT Scale School Norms User’s Guide</a:t>
            </a:r>
            <a:r>
              <a:rPr lang="en-US" sz="2000" dirty="0" smtClean="0"/>
              <a:t>, which has more depth than the former </a:t>
            </a:r>
            <a:r>
              <a:rPr lang="en-US" sz="2000" i="1" dirty="0" smtClean="0"/>
              <a:t>School Growth Study</a:t>
            </a:r>
            <a:r>
              <a:rPr lang="en-US" sz="2000" dirty="0" smtClean="0"/>
              <a:t>. </a:t>
            </a:r>
          </a:p>
          <a:p>
            <a:pPr lvl="1"/>
            <a:r>
              <a:rPr lang="en-US" sz="2000" dirty="0" smtClean="0"/>
              <a:t>The guide looks at district-level RIT scores and distributions. This added informative data for school and grade-levels will help you compare your performance to other schools around the country.</a:t>
            </a:r>
          </a:p>
          <a:p>
            <a:pPr lvl="1"/>
            <a:r>
              <a:rPr lang="en-US" sz="2000" dirty="0" smtClean="0"/>
              <a:t>In addition to the </a:t>
            </a:r>
            <a:r>
              <a:rPr lang="en-US" sz="2000" i="1" dirty="0" smtClean="0"/>
              <a:t>RIT Scale School Norms User’s Guide, </a:t>
            </a:r>
            <a:r>
              <a:rPr lang="en-US" sz="2000" dirty="0" smtClean="0"/>
              <a:t>a calculator for accessing searchable data points within the tables and a short instructional video are available for your use. To access these resources, go to </a:t>
            </a:r>
            <a:r>
              <a:rPr lang="en-US" sz="2000" dirty="0" smtClean="0">
                <a:hlinkClick r:id="rId3"/>
              </a:rPr>
              <a:t>NWEA.org/schoolnormsstudy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535A62-918C-4F03-B975-F6C30483283F}" type="slidenum">
              <a:rPr lang="en-US" smtClean="0"/>
              <a:pPr/>
              <a:t>17</a:t>
            </a:fld>
            <a:endParaRPr lang="en-US" dirty="0"/>
          </a:p>
        </p:txBody>
      </p:sp>
      <p:sp>
        <p:nvSpPr>
          <p:cNvPr id="3" name="Title 2"/>
          <p:cNvSpPr>
            <a:spLocks noGrp="1"/>
          </p:cNvSpPr>
          <p:nvPr>
            <p:ph type="title"/>
          </p:nvPr>
        </p:nvSpPr>
        <p:spPr/>
        <p:txBody>
          <a:bodyPr/>
          <a:lstStyle/>
          <a:p>
            <a:r>
              <a:rPr lang="en-US" smtClean="0"/>
              <a:t>Student Goal Setting</a:t>
            </a:r>
            <a:endParaRPr lang="en-US" dirty="0"/>
          </a:p>
        </p:txBody>
      </p:sp>
      <p:sp>
        <p:nvSpPr>
          <p:cNvPr id="37892" name="Content Placeholder 3"/>
          <p:cNvSpPr>
            <a:spLocks noGrp="1"/>
          </p:cNvSpPr>
          <p:nvPr>
            <p:ph idx="1"/>
          </p:nvPr>
        </p:nvSpPr>
        <p:spPr/>
        <p:txBody>
          <a:bodyPr/>
          <a:lstStyle/>
          <a:p>
            <a:r>
              <a:rPr lang="en-US" smtClean="0"/>
              <a:t>Student</a:t>
            </a:r>
          </a:p>
          <a:p>
            <a:r>
              <a:rPr lang="en-US" smtClean="0"/>
              <a:t>Class</a:t>
            </a:r>
          </a:p>
          <a:p>
            <a:r>
              <a:rPr lang="en-US" smtClean="0"/>
              <a:t>Grade level</a:t>
            </a:r>
          </a:p>
          <a:p>
            <a:r>
              <a:rPr lang="en-US" smtClean="0"/>
              <a:t>School</a:t>
            </a:r>
          </a:p>
          <a:p>
            <a:r>
              <a:rPr lang="en-US" smtClean="0"/>
              <a:t>District</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B73B5AC-486A-4EEB-88F2-0F5234B7A723}" type="slidenum">
              <a:rPr lang="en-US" smtClean="0"/>
              <a:pPr/>
              <a:t>18</a:t>
            </a:fld>
            <a:endParaRPr lang="en-US" dirty="0"/>
          </a:p>
        </p:txBody>
      </p:sp>
      <p:sp>
        <p:nvSpPr>
          <p:cNvPr id="3" name="Title 2"/>
          <p:cNvSpPr>
            <a:spLocks noGrp="1"/>
          </p:cNvSpPr>
          <p:nvPr>
            <p:ph type="title"/>
          </p:nvPr>
        </p:nvSpPr>
        <p:spPr/>
        <p:txBody>
          <a:bodyPr/>
          <a:lstStyle/>
          <a:p>
            <a:r>
              <a:rPr lang="en-US" smtClean="0"/>
              <a:t>Student Goal Setting Worksheet</a:t>
            </a:r>
            <a:endParaRPr lang="en-US" dirty="0"/>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28776"/>
            <a:ext cx="6575004" cy="48005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535A62-918C-4F03-B975-F6C30483283F}" type="slidenum">
              <a:rPr lang="en-US" smtClean="0"/>
              <a:pPr/>
              <a:t>19</a:t>
            </a:fld>
            <a:endParaRPr lang="en-US" dirty="0"/>
          </a:p>
        </p:txBody>
      </p:sp>
      <p:sp>
        <p:nvSpPr>
          <p:cNvPr id="3" name="Title 2"/>
          <p:cNvSpPr>
            <a:spLocks noGrp="1"/>
          </p:cNvSpPr>
          <p:nvPr>
            <p:ph type="title"/>
          </p:nvPr>
        </p:nvSpPr>
        <p:spPr/>
        <p:txBody>
          <a:bodyPr/>
          <a:lstStyle/>
          <a:p>
            <a:r>
              <a:rPr lang="en-US" smtClean="0"/>
              <a:t>Student Progress Reports</a:t>
            </a:r>
            <a:endParaRPr lang="en-US" dirty="0"/>
          </a:p>
        </p:txBody>
      </p:sp>
      <p:sp>
        <p:nvSpPr>
          <p:cNvPr id="40962" name="Content Placeholder 1"/>
          <p:cNvSpPr>
            <a:spLocks noGrp="1"/>
          </p:cNvSpPr>
          <p:nvPr>
            <p:ph idx="1"/>
          </p:nvPr>
        </p:nvSpPr>
        <p:spPr/>
        <p:txBody>
          <a:bodyPr/>
          <a:lstStyle/>
          <a:p>
            <a:r>
              <a:rPr lang="en-US" smtClean="0"/>
              <a:t>Displays student’s overall progress in historical terms and includes comparisons to district average and NWEA norm group average.</a:t>
            </a:r>
          </a:p>
          <a:p>
            <a:r>
              <a:rPr lang="en-US" smtClean="0"/>
              <a:t>In text and graphical format.</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Stepping Stones </a:t>
            </a:r>
            <a:br>
              <a:rPr lang="en-US" dirty="0" smtClean="0"/>
            </a:br>
            <a:r>
              <a:rPr lang="en-US" dirty="0" smtClean="0"/>
              <a:t>to Using Data</a:t>
            </a:r>
            <a:br>
              <a:rPr lang="en-US" dirty="0" smtClean="0"/>
            </a:br>
            <a:r>
              <a:rPr lang="en-US" sz="2800" dirty="0" smtClean="0"/>
              <a:t>Web-Based MAP</a:t>
            </a:r>
            <a:endParaRPr lang="en-US" sz="2800" dirty="0"/>
          </a:p>
        </p:txBody>
      </p:sp>
      <p:sp>
        <p:nvSpPr>
          <p:cNvPr id="4" name="Rectangle 21"/>
          <p:cNvSpPr>
            <a:spLocks noChangeArrowheads="1"/>
          </p:cNvSpPr>
          <p:nvPr/>
        </p:nvSpPr>
        <p:spPr bwMode="auto">
          <a:xfrm>
            <a:off x="4010025" y="5562600"/>
            <a:ext cx="5057775" cy="1200329"/>
          </a:xfrm>
          <a:prstGeom prst="rect">
            <a:avLst/>
          </a:prstGeom>
          <a:noFill/>
          <a:ln w="9525">
            <a:noFill/>
            <a:miter lim="800000"/>
            <a:headEnd/>
            <a:tailEnd/>
          </a:ln>
        </p:spPr>
        <p:txBody>
          <a:bodyPr wrap="square" anchor="ctr">
            <a:spAutoFit/>
          </a:bodyPr>
          <a:lstStyle/>
          <a:p>
            <a:pPr eaLnBrk="0" hangingPunct="0"/>
            <a:r>
              <a:rPr lang="en-US" sz="800" dirty="0">
                <a:solidFill>
                  <a:schemeClr val="bg1"/>
                </a:solidFill>
              </a:rPr>
              <a:t>Measures of Academic Progress, MAP, DesCartes: A Continuum of Learning, Partnering to help all kids learn, Power of Instructional Design, Power of Teaching, Power of Coaching, Keeping Learning on Track, and Learning Plans on Demand are registered trademarks of NWEA in the U.S. and in other countries. Northwest Evaluation Association, NWEA, GRD, KLT, Skills Pointer, Children’s Progress Academic Assessment, and CPAA are trademarks of NWEA in the U.S. and in other countries.</a:t>
            </a:r>
          </a:p>
          <a:p>
            <a:pPr eaLnBrk="0" hangingPunct="0"/>
            <a:endParaRPr lang="en-US" sz="800" dirty="0">
              <a:solidFill>
                <a:schemeClr val="bg1"/>
              </a:solidFill>
            </a:endParaRPr>
          </a:p>
          <a:p>
            <a:pPr eaLnBrk="0" hangingPunct="0"/>
            <a:r>
              <a:rPr lang="en-US" sz="800" dirty="0">
                <a:solidFill>
                  <a:schemeClr val="bg1"/>
                </a:solidFill>
              </a:rPr>
              <a:t>Lexile® is a trademark of MetaMetrics, Inc., and is registered in the United States and abroad.</a:t>
            </a:r>
          </a:p>
          <a:p>
            <a:pPr eaLnBrk="0" hangingPunct="0"/>
            <a:endParaRPr lang="en-US" sz="800" dirty="0">
              <a:solidFill>
                <a:schemeClr val="bg1"/>
              </a:solidFill>
            </a:endParaRPr>
          </a:p>
          <a:p>
            <a:pPr eaLnBrk="0" hangingPunct="0"/>
            <a:r>
              <a:rPr lang="en-US" sz="800" dirty="0">
                <a:solidFill>
                  <a:schemeClr val="bg1"/>
                </a:solidFill>
              </a:rPr>
              <a:t>The names of other companies and their products mentioned are the trademarks of their respective </a:t>
            </a:r>
            <a:r>
              <a:rPr lang="en-US" sz="800" dirty="0" smtClean="0">
                <a:solidFill>
                  <a:schemeClr val="bg1"/>
                </a:solidFill>
              </a:rPr>
              <a:t>owners</a:t>
            </a:r>
            <a:r>
              <a:rPr lang="en-US" sz="800" dirty="0" smtClean="0">
                <a:solidFill>
                  <a:schemeClr val="bg1"/>
                </a:solidFill>
                <a:ea typeface="Calibri" pitchFamily="34" charset="0"/>
                <a:cs typeface="Times New Roman" pitchFamily="18" charset="0"/>
              </a:rPr>
              <a:t>.</a:t>
            </a:r>
            <a:endParaRPr lang="en-US" sz="800" dirty="0">
              <a:solidFill>
                <a:schemeClr val="bg1"/>
              </a:solidFill>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0"/>
          </p:nvPr>
        </p:nvSpPr>
        <p:spPr/>
        <p:txBody>
          <a:bodyPr/>
          <a:lstStyle/>
          <a:p>
            <a:fld id="{8B73B5AC-486A-4EEB-88F2-0F5234B7A723}" type="slidenum">
              <a:rPr lang="en-US" smtClean="0"/>
              <a:pPr/>
              <a:t>20</a:t>
            </a:fld>
            <a:endParaRPr lang="en-US" dirty="0"/>
          </a:p>
        </p:txBody>
      </p:sp>
      <p:sp>
        <p:nvSpPr>
          <p:cNvPr id="3" name="Title 2"/>
          <p:cNvSpPr>
            <a:spLocks noGrp="1"/>
          </p:cNvSpPr>
          <p:nvPr>
            <p:ph type="title"/>
          </p:nvPr>
        </p:nvSpPr>
        <p:spPr/>
        <p:txBody>
          <a:bodyPr/>
          <a:lstStyle/>
          <a:p>
            <a:r>
              <a:rPr lang="en-US" dirty="0" smtClean="0"/>
              <a:t>Student Progress Reports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3246" y="1606274"/>
            <a:ext cx="6551954" cy="4905522"/>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4613" y="2957512"/>
            <a:ext cx="1219200" cy="113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105290" y="3388163"/>
            <a:ext cx="573741" cy="14343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5278" y="1583085"/>
            <a:ext cx="6516784" cy="4938236"/>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13979" y="2979713"/>
            <a:ext cx="1295400" cy="220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696228" y="1582461"/>
            <a:ext cx="6524969" cy="4892675"/>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662891" y="1559272"/>
            <a:ext cx="7649412" cy="3615028"/>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662891" y="1549804"/>
            <a:ext cx="6990588" cy="4961992"/>
          </a:xfrm>
          <a:prstGeom prst="rect">
            <a:avLst/>
          </a:prstGeom>
          <a:ln>
            <a:noFill/>
          </a:ln>
          <a:effectLst>
            <a:outerShdw blurRad="292100" dist="139700" dir="2700000" algn="tl" rotWithShape="0">
              <a:srgbClr val="333333">
                <a:alpha val="65000"/>
              </a:srgbClr>
            </a:outerShdw>
          </a:effectLst>
        </p:spPr>
      </p:pic>
      <p:pic>
        <p:nvPicPr>
          <p:cNvPr id="15" name="Picture 14">
            <a:hlinkClick r:id="rId10" action="ppaction://hlinksldjump"/>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15200" y="6309360"/>
            <a:ext cx="1359296" cy="310870"/>
          </a:xfrm>
          <a:prstGeom prst="rect">
            <a:avLst/>
          </a:prstGeom>
        </p:spPr>
      </p:pic>
    </p:spTree>
    <p:extLst>
      <p:ext uri="{BB962C8B-B14F-4D97-AF65-F5344CB8AC3E}">
        <p14:creationId xmlns:p14="http://schemas.microsoft.com/office/powerpoint/2010/main" val="2731047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1" presetClass="exit" presetSubtype="0" fill="hold"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2" presetClass="entr" presetSubtype="4"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F535A62-918C-4F03-B975-F6C30483283F}" type="slidenum">
              <a:rPr lang="en-US" smtClean="0"/>
              <a:pPr/>
              <a:t>21</a:t>
            </a:fld>
            <a:endParaRPr lang="en-US" dirty="0"/>
          </a:p>
        </p:txBody>
      </p:sp>
      <p:sp>
        <p:nvSpPr>
          <p:cNvPr id="3" name="Title 2"/>
          <p:cNvSpPr>
            <a:spLocks noGrp="1"/>
          </p:cNvSpPr>
          <p:nvPr>
            <p:ph type="title"/>
          </p:nvPr>
        </p:nvSpPr>
        <p:spPr/>
        <p:txBody>
          <a:bodyPr/>
          <a:lstStyle/>
          <a:p>
            <a:r>
              <a:rPr lang="en-US" smtClean="0"/>
              <a:t>Sharing Results</a:t>
            </a:r>
            <a:endParaRPr lang="en-US" dirty="0"/>
          </a:p>
        </p:txBody>
      </p:sp>
      <p:sp>
        <p:nvSpPr>
          <p:cNvPr id="73730" name="Content Placeholder 1"/>
          <p:cNvSpPr>
            <a:spLocks noGrp="1"/>
          </p:cNvSpPr>
          <p:nvPr>
            <p:ph idx="1"/>
          </p:nvPr>
        </p:nvSpPr>
        <p:spPr/>
        <p:txBody>
          <a:bodyPr>
            <a:normAutofit fontScale="92500" lnSpcReduction="10000"/>
          </a:bodyPr>
          <a:lstStyle/>
          <a:p>
            <a:r>
              <a:rPr lang="en-US" dirty="0" smtClean="0"/>
              <a:t>Students</a:t>
            </a:r>
          </a:p>
          <a:p>
            <a:pPr lvl="1"/>
            <a:r>
              <a:rPr lang="en-US" i="1" dirty="0" smtClean="0"/>
              <a:t>Student Progress Report</a:t>
            </a:r>
          </a:p>
          <a:p>
            <a:pPr lvl="1"/>
            <a:r>
              <a:rPr lang="en-US" i="1" dirty="0" smtClean="0"/>
              <a:t>Student Goal Setting Worksheet</a:t>
            </a:r>
          </a:p>
          <a:p>
            <a:pPr lvl="2"/>
            <a:r>
              <a:rPr lang="en-US" dirty="0" smtClean="0"/>
              <a:t>With individual students</a:t>
            </a:r>
          </a:p>
          <a:p>
            <a:pPr lvl="2"/>
            <a:r>
              <a:rPr lang="en-US" dirty="0" smtClean="0"/>
              <a:t>As a class activity</a:t>
            </a:r>
          </a:p>
          <a:p>
            <a:r>
              <a:rPr lang="en-US" dirty="0" smtClean="0"/>
              <a:t>Parents</a:t>
            </a:r>
          </a:p>
          <a:p>
            <a:pPr lvl="1"/>
            <a:r>
              <a:rPr lang="en-US" i="1" dirty="0" smtClean="0"/>
              <a:t>Student Progress Report</a:t>
            </a:r>
          </a:p>
          <a:p>
            <a:pPr lvl="1"/>
            <a:r>
              <a:rPr lang="en-US" i="1" dirty="0" smtClean="0"/>
              <a:t>Student Goal Setting Worksheet</a:t>
            </a:r>
          </a:p>
          <a:p>
            <a:pPr lvl="1"/>
            <a:r>
              <a:rPr lang="en-US" i="1" dirty="0" err="1" smtClean="0"/>
              <a:t>DesCartes</a:t>
            </a:r>
            <a:r>
              <a:rPr lang="en-US" i="1" dirty="0" smtClean="0"/>
              <a:t>/Primary Grades </a:t>
            </a:r>
            <a:br>
              <a:rPr lang="en-US" i="1" dirty="0" smtClean="0"/>
            </a:br>
            <a:r>
              <a:rPr lang="en-US" i="1" dirty="0" smtClean="0"/>
              <a:t>Instructional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F535A62-918C-4F03-B975-F6C30483283F}" type="slidenum">
              <a:rPr lang="en-US" smtClean="0"/>
              <a:pPr/>
              <a:t>22</a:t>
            </a:fld>
            <a:endParaRPr lang="en-US" dirty="0"/>
          </a:p>
        </p:txBody>
      </p:sp>
      <p:sp>
        <p:nvSpPr>
          <p:cNvPr id="3" name="Title 2"/>
          <p:cNvSpPr>
            <a:spLocks noGrp="1"/>
          </p:cNvSpPr>
          <p:nvPr>
            <p:ph type="title"/>
          </p:nvPr>
        </p:nvSpPr>
        <p:spPr/>
        <p:txBody>
          <a:bodyPr/>
          <a:lstStyle/>
          <a:p>
            <a:r>
              <a:rPr lang="en-US" smtClean="0"/>
              <a:t>Possible Parent Questions	</a:t>
            </a:r>
            <a:endParaRPr lang="en-US" dirty="0"/>
          </a:p>
        </p:txBody>
      </p:sp>
      <p:sp>
        <p:nvSpPr>
          <p:cNvPr id="45058" name="Content Placeholder 1"/>
          <p:cNvSpPr>
            <a:spLocks noGrp="1"/>
          </p:cNvSpPr>
          <p:nvPr>
            <p:ph idx="1"/>
          </p:nvPr>
        </p:nvSpPr>
        <p:spPr/>
        <p:txBody>
          <a:bodyPr/>
          <a:lstStyle/>
          <a:p>
            <a:r>
              <a:rPr lang="en-US" smtClean="0"/>
              <a:t>Has my child’s score gone up?</a:t>
            </a:r>
          </a:p>
          <a:p>
            <a:r>
              <a:rPr lang="en-US" smtClean="0"/>
              <a:t>Is my child performing at grade</a:t>
            </a:r>
            <a:br>
              <a:rPr lang="en-US" smtClean="0"/>
            </a:br>
            <a:r>
              <a:rPr lang="en-US" smtClean="0"/>
              <a:t>level? </a:t>
            </a:r>
          </a:p>
          <a:p>
            <a:r>
              <a:rPr lang="en-US" smtClean="0"/>
              <a:t>Based on these scores, how and what will you teach my child in class?</a:t>
            </a:r>
          </a:p>
          <a:p>
            <a:r>
              <a:rPr lang="en-US" smtClean="0"/>
              <a:t>What do the percentiles mean?</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535A62-918C-4F03-B975-F6C30483283F}" type="slidenum">
              <a:rPr lang="en-US" smtClean="0"/>
              <a:pPr/>
              <a:t>23</a:t>
            </a:fld>
            <a:endParaRPr lang="en-US" dirty="0"/>
          </a:p>
        </p:txBody>
      </p:sp>
      <p:sp>
        <p:nvSpPr>
          <p:cNvPr id="3" name="Title 2"/>
          <p:cNvSpPr>
            <a:spLocks noGrp="1"/>
          </p:cNvSpPr>
          <p:nvPr>
            <p:ph type="title"/>
          </p:nvPr>
        </p:nvSpPr>
        <p:spPr/>
        <p:txBody>
          <a:bodyPr/>
          <a:lstStyle/>
          <a:p>
            <a:r>
              <a:rPr lang="en-US" smtClean="0"/>
              <a:t>Planning Forward</a:t>
            </a:r>
            <a:endParaRPr lang="en-US" dirty="0"/>
          </a:p>
        </p:txBody>
      </p:sp>
      <p:sp>
        <p:nvSpPr>
          <p:cNvPr id="2" name="Content Placeholder 1"/>
          <p:cNvSpPr>
            <a:spLocks noGrp="1"/>
          </p:cNvSpPr>
          <p:nvPr>
            <p:ph idx="1"/>
          </p:nvPr>
        </p:nvSpPr>
        <p:spPr/>
        <p:txBody>
          <a:bodyPr/>
          <a:lstStyle/>
          <a:p>
            <a:r>
              <a:rPr lang="en-US" smtClean="0"/>
              <a:t>Example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94676840"/>
              </p:ext>
            </p:extLst>
          </p:nvPr>
        </p:nvGraphicFramePr>
        <p:xfrm>
          <a:off x="2362200" y="2438400"/>
          <a:ext cx="6513552" cy="3265336"/>
        </p:xfrm>
        <a:graphic>
          <a:graphicData uri="http://schemas.openxmlformats.org/drawingml/2006/table">
            <a:tbl>
              <a:tblPr firstRow="1" bandRow="1">
                <a:tableStyleId>{5C22544A-7EE6-4342-B048-85BDC9FD1C3A}</a:tableStyleId>
              </a:tblPr>
              <a:tblGrid>
                <a:gridCol w="1628388"/>
                <a:gridCol w="1628388"/>
                <a:gridCol w="1628388"/>
                <a:gridCol w="1628388"/>
              </a:tblGrid>
              <a:tr h="1632668">
                <a:tc>
                  <a:txBody>
                    <a:bodyPr/>
                    <a:lstStyle/>
                    <a:p>
                      <a:pPr algn="ctr"/>
                      <a:r>
                        <a:rPr lang="en-US" sz="1400" dirty="0" smtClean="0">
                          <a:latin typeface="Arial" pitchFamily="34" charset="0"/>
                          <a:cs typeface="Arial" pitchFamily="34" charset="0"/>
                        </a:rPr>
                        <a:t>WHAT will you do with the information</a:t>
                      </a:r>
                    </a:p>
                    <a:p>
                      <a:pPr algn="ctr"/>
                      <a:r>
                        <a:rPr lang="en-US" sz="1400" dirty="0" smtClean="0">
                          <a:latin typeface="Arial" pitchFamily="34" charset="0"/>
                          <a:cs typeface="Arial" pitchFamily="34" charset="0"/>
                        </a:rPr>
                        <a:t>you</a:t>
                      </a:r>
                      <a:r>
                        <a:rPr lang="en-US" sz="1400" baseline="0" dirty="0" smtClean="0">
                          <a:latin typeface="Arial" pitchFamily="34" charset="0"/>
                          <a:cs typeface="Arial" pitchFamily="34" charset="0"/>
                        </a:rPr>
                        <a:t> learned today?</a:t>
                      </a:r>
                      <a:endParaRPr lang="en-US" sz="1400" dirty="0">
                        <a:latin typeface="Arial" pitchFamily="34" charset="0"/>
                        <a:cs typeface="Arial" pitchFamily="34" charset="0"/>
                      </a:endParaRPr>
                    </a:p>
                  </a:txBody>
                  <a:tcPr marL="78163" marR="78163" marT="39094" marB="39094" anchor="ct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sz="1400" dirty="0" smtClean="0">
                          <a:latin typeface="Arial" pitchFamily="34" charset="0"/>
                          <a:cs typeface="Arial" pitchFamily="34" charset="0"/>
                        </a:rPr>
                        <a:t>HOW will you approach implementation?</a:t>
                      </a:r>
                      <a:endParaRPr lang="en-US" sz="1400" dirty="0">
                        <a:latin typeface="Arial" pitchFamily="34" charset="0"/>
                        <a:cs typeface="Arial" pitchFamily="34" charset="0"/>
                      </a:endParaRPr>
                    </a:p>
                  </a:txBody>
                  <a:tcPr marL="78163" marR="78163" marT="39094" marB="39094"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sz="1400" dirty="0" smtClean="0">
                          <a:latin typeface="Arial" pitchFamily="34" charset="0"/>
                          <a:cs typeface="Arial" pitchFamily="34" charset="0"/>
                        </a:rPr>
                        <a:t>WHO will be involved?</a:t>
                      </a:r>
                      <a:endParaRPr lang="en-US" sz="1400" dirty="0">
                        <a:latin typeface="Arial" pitchFamily="34" charset="0"/>
                        <a:cs typeface="Arial" pitchFamily="34" charset="0"/>
                      </a:endParaRPr>
                    </a:p>
                  </a:txBody>
                  <a:tcPr marL="78163" marR="78163" marT="39094" marB="39094"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solidFill>
                  </a:tcPr>
                </a:tc>
                <a:tc>
                  <a:txBody>
                    <a:bodyPr/>
                    <a:lstStyle/>
                    <a:p>
                      <a:pPr algn="ctr"/>
                      <a:r>
                        <a:rPr lang="en-US" sz="1400" dirty="0" smtClean="0">
                          <a:latin typeface="Arial" pitchFamily="34" charset="0"/>
                          <a:cs typeface="Arial" pitchFamily="34" charset="0"/>
                        </a:rPr>
                        <a:t>WHEN will you try it?</a:t>
                      </a:r>
                      <a:endParaRPr lang="en-US" sz="1400" dirty="0">
                        <a:latin typeface="Arial" pitchFamily="34" charset="0"/>
                        <a:cs typeface="Arial" pitchFamily="34" charset="0"/>
                      </a:endParaRPr>
                    </a:p>
                  </a:txBody>
                  <a:tcPr marL="78163" marR="78163" marT="39094" marB="39094" anchor="ct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solidFill>
                  </a:tcPr>
                </a:tc>
              </a:tr>
              <a:tr h="1632668">
                <a:tc>
                  <a:txBody>
                    <a:bodyPr/>
                    <a:lstStyle/>
                    <a:p>
                      <a:pPr algn="ctr"/>
                      <a:r>
                        <a:rPr lang="en-US" sz="1400" dirty="0" smtClean="0">
                          <a:latin typeface="Arial" pitchFamily="34" charset="0"/>
                          <a:cs typeface="Arial" pitchFamily="34" charset="0"/>
                        </a:rPr>
                        <a:t>I would</a:t>
                      </a:r>
                      <a:r>
                        <a:rPr lang="en-US" sz="1400" baseline="0" dirty="0" smtClean="0">
                          <a:latin typeface="Arial" pitchFamily="34" charset="0"/>
                          <a:cs typeface="Arial" pitchFamily="34" charset="0"/>
                        </a:rPr>
                        <a:t> like to </a:t>
                      </a:r>
                      <a:br>
                        <a:rPr lang="en-US" sz="1400" baseline="0" dirty="0" smtClean="0">
                          <a:latin typeface="Arial" pitchFamily="34" charset="0"/>
                          <a:cs typeface="Arial" pitchFamily="34" charset="0"/>
                        </a:rPr>
                      </a:br>
                      <a:r>
                        <a:rPr lang="en-US" sz="1400" baseline="0" dirty="0" smtClean="0">
                          <a:latin typeface="Arial" pitchFamily="34" charset="0"/>
                          <a:cs typeface="Arial" pitchFamily="34" charset="0"/>
                        </a:rPr>
                        <a:t>use MAP data to motivate my students </a:t>
                      </a:r>
                      <a:br>
                        <a:rPr lang="en-US" sz="1400" baseline="0" dirty="0" smtClean="0">
                          <a:latin typeface="Arial" pitchFamily="34" charset="0"/>
                          <a:cs typeface="Arial" pitchFamily="34" charset="0"/>
                        </a:rPr>
                      </a:br>
                      <a:r>
                        <a:rPr lang="en-US" sz="1400" baseline="0" dirty="0" smtClean="0">
                          <a:latin typeface="Arial" pitchFamily="34" charset="0"/>
                          <a:cs typeface="Arial" pitchFamily="34" charset="0"/>
                        </a:rPr>
                        <a:t>to improve.</a:t>
                      </a:r>
                      <a:endParaRPr lang="en-US" sz="1400" dirty="0">
                        <a:latin typeface="Arial" pitchFamily="34" charset="0"/>
                        <a:cs typeface="Arial" pitchFamily="34" charset="0"/>
                      </a:endParaRPr>
                    </a:p>
                  </a:txBody>
                  <a:tcPr marL="78163" marR="78163" marT="39094" marB="39094" anchor="ct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dirty="0" smtClean="0">
                          <a:latin typeface="Arial" pitchFamily="34" charset="0"/>
                          <a:cs typeface="Arial" pitchFamily="34" charset="0"/>
                        </a:rPr>
                        <a:t>I am going to implement </a:t>
                      </a:r>
                      <a:br>
                        <a:rPr lang="en-US" sz="1400" dirty="0" smtClean="0">
                          <a:latin typeface="Arial" pitchFamily="34" charset="0"/>
                          <a:cs typeface="Arial" pitchFamily="34" charset="0"/>
                        </a:rPr>
                      </a:br>
                      <a:r>
                        <a:rPr lang="en-US" sz="1400" dirty="0" smtClean="0">
                          <a:latin typeface="Arial" pitchFamily="34" charset="0"/>
                          <a:cs typeface="Arial" pitchFamily="34" charset="0"/>
                        </a:rPr>
                        <a:t>goal setting</a:t>
                      </a:r>
                      <a:r>
                        <a:rPr lang="en-US" sz="1400" baseline="0" dirty="0" smtClean="0">
                          <a:latin typeface="Arial" pitchFamily="34" charset="0"/>
                          <a:cs typeface="Arial" pitchFamily="34" charset="0"/>
                        </a:rPr>
                        <a:t> with my students.</a:t>
                      </a:r>
                      <a:endParaRPr lang="en-US" sz="1400" dirty="0">
                        <a:latin typeface="Arial" pitchFamily="34" charset="0"/>
                        <a:cs typeface="Arial" pitchFamily="34" charset="0"/>
                      </a:endParaRPr>
                    </a:p>
                  </a:txBody>
                  <a:tcPr marL="78163" marR="78163" marT="39094" marB="39094"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dirty="0" smtClean="0">
                          <a:latin typeface="Arial" pitchFamily="34" charset="0"/>
                          <a:cs typeface="Arial" pitchFamily="34" charset="0"/>
                        </a:rPr>
                        <a:t>My grade-level</a:t>
                      </a:r>
                      <a:r>
                        <a:rPr lang="en-US" sz="1400" baseline="0" dirty="0" smtClean="0">
                          <a:latin typeface="Arial" pitchFamily="34" charset="0"/>
                          <a:cs typeface="Arial" pitchFamily="34" charset="0"/>
                        </a:rPr>
                        <a:t> partners, parents, and students.</a:t>
                      </a:r>
                      <a:endParaRPr lang="en-US" sz="1400" dirty="0">
                        <a:latin typeface="Arial" pitchFamily="34" charset="0"/>
                        <a:cs typeface="Arial" pitchFamily="34" charset="0"/>
                      </a:endParaRPr>
                    </a:p>
                  </a:txBody>
                  <a:tcPr marL="78163" marR="78163" marT="39094" marB="39094"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accent1"/>
                    </a:solidFill>
                  </a:tcPr>
                </a:tc>
                <a:tc>
                  <a:txBody>
                    <a:bodyPr/>
                    <a:lstStyle/>
                    <a:p>
                      <a:pPr algn="ctr"/>
                      <a:r>
                        <a:rPr lang="en-US" sz="1400" dirty="0" smtClean="0">
                          <a:latin typeface="Arial" pitchFamily="34" charset="0"/>
                          <a:cs typeface="Arial" pitchFamily="34" charset="0"/>
                        </a:rPr>
                        <a:t>Between</a:t>
                      </a:r>
                      <a:r>
                        <a:rPr lang="en-US" sz="1400" baseline="0" dirty="0" smtClean="0">
                          <a:latin typeface="Arial" pitchFamily="34" charset="0"/>
                          <a:cs typeface="Arial" pitchFamily="34" charset="0"/>
                        </a:rPr>
                        <a:t> now </a:t>
                      </a:r>
                      <a:br>
                        <a:rPr lang="en-US" sz="1400" baseline="0" dirty="0" smtClean="0">
                          <a:latin typeface="Arial" pitchFamily="34" charset="0"/>
                          <a:cs typeface="Arial" pitchFamily="34" charset="0"/>
                        </a:rPr>
                      </a:br>
                      <a:r>
                        <a:rPr lang="en-US" sz="1400" baseline="0" dirty="0" smtClean="0">
                          <a:latin typeface="Arial" pitchFamily="34" charset="0"/>
                          <a:cs typeface="Arial" pitchFamily="34" charset="0"/>
                        </a:rPr>
                        <a:t>and spring assessment.</a:t>
                      </a:r>
                      <a:endParaRPr lang="en-US" sz="1400" dirty="0">
                        <a:latin typeface="Arial" pitchFamily="34" charset="0"/>
                        <a:cs typeface="Arial" pitchFamily="34" charset="0"/>
                      </a:endParaRPr>
                    </a:p>
                  </a:txBody>
                  <a:tcPr marL="78163" marR="78163" marT="39094" marB="39094" anchor="ct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accent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0114A057-D7E4-4167-9663-7F97486B0EFC}" type="slidenum">
              <a:rPr lang="en-US" smtClean="0"/>
              <a:pPr/>
              <a:t>24</a:t>
            </a:fld>
            <a:endParaRPr lang="en-US" dirty="0"/>
          </a:p>
        </p:txBody>
      </p:sp>
      <p:sp>
        <p:nvSpPr>
          <p:cNvPr id="3" name="Title 2"/>
          <p:cNvSpPr>
            <a:spLocks noGrp="1"/>
          </p:cNvSpPr>
          <p:nvPr>
            <p:ph type="title"/>
          </p:nvPr>
        </p:nvSpPr>
        <p:spPr/>
        <p:txBody>
          <a:bodyPr/>
          <a:lstStyle/>
          <a:p>
            <a:r>
              <a:rPr lang="en-US" dirty="0" smtClean="0"/>
              <a:t>Today’s Learning: Exit Ticket</a:t>
            </a:r>
            <a:endParaRPr lang="en-US" dirty="0"/>
          </a:p>
        </p:txBody>
      </p:sp>
      <p:pic>
        <p:nvPicPr>
          <p:cNvPr id="22" name="Picture 6" descr="C:\Documents and Settings\kathy.dyer\Local Settings\Temporary Internet Files\Content.IE5\KA5X9976\MC900432531[1].png"/>
          <p:cNvPicPr>
            <a:picLocks noChangeAspect="1" noChangeArrowheads="1"/>
          </p:cNvPicPr>
          <p:nvPr/>
        </p:nvPicPr>
        <p:blipFill>
          <a:blip r:embed="rId3" cstate="print"/>
          <a:stretch>
            <a:fillRect/>
          </a:stretch>
        </p:blipFill>
        <p:spPr bwMode="auto">
          <a:xfrm>
            <a:off x="998538" y="1752600"/>
            <a:ext cx="669925" cy="838200"/>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p:spPr>
      </p:pic>
      <p:sp>
        <p:nvSpPr>
          <p:cNvPr id="23" name="Content Placeholder 4"/>
          <p:cNvSpPr txBox="1">
            <a:spLocks/>
          </p:cNvSpPr>
          <p:nvPr/>
        </p:nvSpPr>
        <p:spPr bwMode="auto">
          <a:xfrm>
            <a:off x="1981200" y="1828800"/>
            <a:ext cx="6781800" cy="4572000"/>
          </a:xfrm>
          <a:prstGeom prst="rect">
            <a:avLst/>
          </a:prstGeom>
          <a:noFill/>
          <a:ln w="9525">
            <a:noFill/>
            <a:miter lim="800000"/>
            <a:headEnd/>
            <a:tailEnd/>
          </a:ln>
        </p:spPr>
        <p:txBody>
          <a:bodyPr/>
          <a:lstStyle/>
          <a:p>
            <a:pPr marL="457200" indent="-457200">
              <a:spcBef>
                <a:spcPts val="1800"/>
              </a:spcBef>
              <a:spcAft>
                <a:spcPts val="1800"/>
              </a:spcAft>
              <a:buFont typeface="Wingdings" pitchFamily="2" charset="2"/>
              <a:buChar char="§"/>
              <a:defRPr/>
            </a:pPr>
            <a:r>
              <a:rPr lang="en-US" sz="2800" dirty="0">
                <a:solidFill>
                  <a:srgbClr val="333333"/>
                </a:solidFill>
                <a:latin typeface="Arial" pitchFamily="34" charset="0"/>
                <a:ea typeface="ＭＳ Ｐゴシック" pitchFamily="34" charset="-128"/>
                <a:cs typeface="Arial" pitchFamily="34" charset="0"/>
              </a:rPr>
              <a:t>What worked for you in this session?</a:t>
            </a:r>
          </a:p>
          <a:p>
            <a:pPr marL="457200" indent="-457200">
              <a:spcBef>
                <a:spcPts val="3000"/>
              </a:spcBef>
              <a:spcAft>
                <a:spcPts val="1800"/>
              </a:spcAft>
              <a:buFont typeface="Wingdings" pitchFamily="2" charset="2"/>
              <a:buChar char="§"/>
              <a:defRPr/>
            </a:pPr>
            <a:r>
              <a:rPr lang="en-US" sz="2800" dirty="0">
                <a:solidFill>
                  <a:srgbClr val="333333"/>
                </a:solidFill>
                <a:latin typeface="Arial" pitchFamily="34" charset="0"/>
                <a:ea typeface="ＭＳ Ｐゴシック" pitchFamily="34" charset="-128"/>
                <a:cs typeface="Arial" pitchFamily="34" charset="0"/>
              </a:rPr>
              <a:t>What will you change as a result of your learning today?</a:t>
            </a:r>
          </a:p>
          <a:p>
            <a:pPr marL="457200" indent="-457200">
              <a:spcBef>
                <a:spcPts val="3000"/>
              </a:spcBef>
              <a:spcAft>
                <a:spcPts val="1800"/>
              </a:spcAft>
              <a:buFont typeface="Wingdings" pitchFamily="2" charset="2"/>
              <a:buChar char="§"/>
              <a:defRPr/>
            </a:pPr>
            <a:r>
              <a:rPr lang="en-US" sz="2800" dirty="0">
                <a:solidFill>
                  <a:srgbClr val="333333"/>
                </a:solidFill>
                <a:latin typeface="Arial" pitchFamily="34" charset="0"/>
                <a:ea typeface="ＭＳ Ｐゴシック" pitchFamily="34" charset="-128"/>
                <a:cs typeface="Arial" pitchFamily="34" charset="0"/>
              </a:rPr>
              <a:t>What are you wondering?</a:t>
            </a:r>
          </a:p>
          <a:p>
            <a:pPr marL="457200" indent="-457200">
              <a:spcBef>
                <a:spcPts val="3000"/>
              </a:spcBef>
              <a:spcAft>
                <a:spcPts val="1800"/>
              </a:spcAft>
              <a:buFont typeface="Wingdings" pitchFamily="2" charset="2"/>
              <a:buChar char="§"/>
              <a:defRPr/>
            </a:pPr>
            <a:r>
              <a:rPr lang="en-US" sz="2800" dirty="0">
                <a:solidFill>
                  <a:srgbClr val="333333"/>
                </a:solidFill>
                <a:latin typeface="Arial" pitchFamily="34" charset="0"/>
                <a:ea typeface="ＭＳ Ｐゴシック" pitchFamily="34" charset="-128"/>
                <a:cs typeface="Arial" pitchFamily="34" charset="0"/>
              </a:rPr>
              <a:t>What do you need now?</a:t>
            </a:r>
          </a:p>
        </p:txBody>
      </p:sp>
      <p:pic>
        <p:nvPicPr>
          <p:cNvPr id="24" name="Picture 4" descr="C:\Documents and Settings\kathy.dyer\Local Settings\Temporary Internet Files\Content.IE5\WSWAHS3C\MC900431560[1].png"/>
          <p:cNvPicPr>
            <a:picLocks noChangeAspect="1" noChangeArrowheads="1"/>
          </p:cNvPicPr>
          <p:nvPr/>
        </p:nvPicPr>
        <p:blipFill>
          <a:blip r:embed="rId4" cstate="print"/>
          <a:stretch>
            <a:fillRect/>
          </a:stretch>
        </p:blipFill>
        <p:spPr bwMode="auto">
          <a:xfrm>
            <a:off x="1063625" y="5297488"/>
            <a:ext cx="666750" cy="831850"/>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p:spPr>
      </p:pic>
      <p:pic>
        <p:nvPicPr>
          <p:cNvPr id="25" name="Picture 9" descr="C:\Users\Tami's Laptop\AppData\Local\Microsoft\Windows\Temporary Internet Files\Content.IE5\4RFFMVFD\MC900441373[1].png"/>
          <p:cNvPicPr>
            <a:picLocks noChangeAspect="1" noChangeArrowheads="1"/>
          </p:cNvPicPr>
          <p:nvPr/>
        </p:nvPicPr>
        <p:blipFill>
          <a:blip r:embed="rId5" cstate="print"/>
          <a:stretch>
            <a:fillRect/>
          </a:stretch>
        </p:blipFill>
        <p:spPr bwMode="auto">
          <a:xfrm>
            <a:off x="1025525" y="4129088"/>
            <a:ext cx="666750" cy="830262"/>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p:spPr>
      </p:pic>
      <p:pic>
        <p:nvPicPr>
          <p:cNvPr id="26" name="Picture 25" descr="Triangle Sign.png"/>
          <p:cNvPicPr>
            <a:picLocks noChangeAspect="1"/>
          </p:cNvPicPr>
          <p:nvPr/>
        </p:nvPicPr>
        <p:blipFill>
          <a:blip r:embed="rId6" cstate="print"/>
          <a:stretch>
            <a:fillRect/>
          </a:stretch>
        </p:blipFill>
        <p:spPr>
          <a:xfrm>
            <a:off x="1004888" y="2917825"/>
            <a:ext cx="677862" cy="841375"/>
          </a:xfrm>
          <a:prstGeom prst="rect">
            <a:avLst/>
          </a:prstGeom>
          <a:ln w="6350">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0815" y="2799247"/>
            <a:ext cx="5013185" cy="1259505"/>
          </a:xfrm>
        </p:spPr>
        <p:txBody>
          <a:bodyPr>
            <a:normAutofit fontScale="90000"/>
          </a:bodyPr>
          <a:lstStyle/>
          <a:p>
            <a:r>
              <a:rPr lang="en-US" dirty="0" smtClean="0"/>
              <a:t>Thank you for your attention and hard work.</a:t>
            </a:r>
            <a:endParaRPr lang="en-US" dirty="0"/>
          </a:p>
        </p:txBody>
      </p:sp>
      <p:sp>
        <p:nvSpPr>
          <p:cNvPr id="3" name="Subtitle 2"/>
          <p:cNvSpPr>
            <a:spLocks noGrp="1"/>
          </p:cNvSpPr>
          <p:nvPr>
            <p:ph type="subTitle" idx="1"/>
          </p:nvPr>
        </p:nvSpPr>
        <p:spPr>
          <a:xfrm>
            <a:off x="4148369" y="4481945"/>
            <a:ext cx="4767031" cy="1385455"/>
          </a:xfrm>
        </p:spPr>
        <p:txBody>
          <a:bodyPr/>
          <a:lstStyle/>
          <a:p>
            <a:pPr lvl="0"/>
            <a:r>
              <a:rPr lang="en-US" sz="2800" dirty="0" smtClean="0"/>
              <a:t>Help Us Learn from You</a:t>
            </a:r>
          </a:p>
          <a:p>
            <a:pPr lvl="0"/>
            <a:r>
              <a:rPr lang="en-US" sz="2400" dirty="0" smtClean="0"/>
              <a:t>Facilitator: </a:t>
            </a:r>
          </a:p>
          <a:p>
            <a:pPr lvl="0"/>
            <a:r>
              <a:rPr lang="en-US" sz="2400" dirty="0" smtClean="0"/>
              <a:t>Workshop: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Slide Number Placeholder 41"/>
          <p:cNvSpPr>
            <a:spLocks noGrp="1"/>
          </p:cNvSpPr>
          <p:nvPr>
            <p:ph type="sldNum" sz="quarter" idx="10"/>
          </p:nvPr>
        </p:nvSpPr>
        <p:spPr/>
        <p:txBody>
          <a:bodyPr/>
          <a:lstStyle/>
          <a:p>
            <a:fld id="{8B73B5AC-486A-4EEB-88F2-0F5234B7A723}" type="slidenum">
              <a:rPr lang="en-US" smtClean="0"/>
              <a:pPr/>
              <a:t>26</a:t>
            </a:fld>
            <a:endParaRPr lang="en-US" dirty="0"/>
          </a:p>
        </p:txBody>
      </p:sp>
      <p:sp>
        <p:nvSpPr>
          <p:cNvPr id="78850" name="Rectangle 2"/>
          <p:cNvSpPr>
            <a:spLocks noGrp="1" noChangeArrowheads="1"/>
          </p:cNvSpPr>
          <p:nvPr>
            <p:ph type="title"/>
          </p:nvPr>
        </p:nvSpPr>
        <p:spPr/>
        <p:txBody>
          <a:bodyPr/>
          <a:lstStyle/>
          <a:p>
            <a:r>
              <a:rPr lang="en-US" dirty="0" smtClean="0"/>
              <a:t>The MAP</a:t>
            </a:r>
            <a:r>
              <a:rPr lang="en-US" baseline="30000" dirty="0" smtClean="0"/>
              <a:t>®</a:t>
            </a:r>
            <a:r>
              <a:rPr lang="en-US" dirty="0" smtClean="0"/>
              <a:t> Adaptive Assessment</a:t>
            </a:r>
          </a:p>
        </p:txBody>
      </p:sp>
      <p:sp>
        <p:nvSpPr>
          <p:cNvPr id="49156" name="Rectangle 3"/>
          <p:cNvSpPr>
            <a:spLocks noChangeArrowheads="1"/>
          </p:cNvSpPr>
          <p:nvPr/>
        </p:nvSpPr>
        <p:spPr bwMode="auto">
          <a:xfrm>
            <a:off x="2371902" y="1704975"/>
            <a:ext cx="6513354" cy="4391025"/>
          </a:xfrm>
          <a:prstGeom prst="rect">
            <a:avLst/>
          </a:prstGeom>
          <a:solidFill>
            <a:schemeClr val="accent3">
              <a:alpha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49157" name="Rectangle 4"/>
          <p:cNvSpPr>
            <a:spLocks noChangeArrowheads="1"/>
          </p:cNvSpPr>
          <p:nvPr/>
        </p:nvSpPr>
        <p:spPr bwMode="auto">
          <a:xfrm>
            <a:off x="3190700" y="3445213"/>
            <a:ext cx="1684753" cy="393363"/>
          </a:xfrm>
          <a:prstGeom prst="rect">
            <a:avLst/>
          </a:prstGeom>
          <a:solidFill>
            <a:srgbClr val="005DAA">
              <a:alpha val="89804"/>
            </a:srgbClr>
          </a:solidFill>
          <a:ln w="9525">
            <a:solidFill>
              <a:schemeClr val="tx1"/>
            </a:solidFill>
            <a:miter lim="800000"/>
            <a:headEnd/>
            <a:tailEnd/>
          </a:ln>
        </p:spPr>
        <p:txBody>
          <a:bodyPr wrap="none" anchor="ctr"/>
          <a:lstStyle/>
          <a:p>
            <a:endParaRPr lang="en-US">
              <a:solidFill>
                <a:srgbClr val="000000"/>
              </a:solidFill>
            </a:endParaRPr>
          </a:p>
        </p:txBody>
      </p:sp>
      <p:sp>
        <p:nvSpPr>
          <p:cNvPr id="49158" name="Text Box 5"/>
          <p:cNvSpPr txBox="1">
            <a:spLocks noChangeArrowheads="1"/>
          </p:cNvSpPr>
          <p:nvPr/>
        </p:nvSpPr>
        <p:spPr bwMode="auto">
          <a:xfrm>
            <a:off x="2290631" y="5667605"/>
            <a:ext cx="2692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Beginning Literacy</a:t>
            </a:r>
          </a:p>
        </p:txBody>
      </p:sp>
      <p:sp>
        <p:nvSpPr>
          <p:cNvPr id="49159" name="Text Box 6"/>
          <p:cNvSpPr txBox="1">
            <a:spLocks noChangeArrowheads="1"/>
          </p:cNvSpPr>
          <p:nvPr/>
        </p:nvSpPr>
        <p:spPr bwMode="auto">
          <a:xfrm>
            <a:off x="2676368" y="1723794"/>
            <a:ext cx="1574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00000"/>
                </a:solidFill>
              </a:rPr>
              <a:t>Adult</a:t>
            </a:r>
            <a:r>
              <a:rPr lang="en-US" dirty="0">
                <a:solidFill>
                  <a:srgbClr val="000000"/>
                </a:solidFill>
              </a:rPr>
              <a:t> </a:t>
            </a:r>
            <a:r>
              <a:rPr lang="en-US" b="1" dirty="0">
                <a:solidFill>
                  <a:srgbClr val="000000"/>
                </a:solidFill>
              </a:rPr>
              <a:t>Reading</a:t>
            </a:r>
          </a:p>
        </p:txBody>
      </p:sp>
      <p:sp>
        <p:nvSpPr>
          <p:cNvPr id="49160" name="Text Box 7"/>
          <p:cNvSpPr txBox="1">
            <a:spLocks noChangeArrowheads="1"/>
          </p:cNvSpPr>
          <p:nvPr/>
        </p:nvSpPr>
        <p:spPr bwMode="auto">
          <a:xfrm>
            <a:off x="2286000" y="3354375"/>
            <a:ext cx="9864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solidFill>
                  <a:srgbClr val="000000"/>
                </a:solidFill>
              </a:rPr>
              <a:t>6</a:t>
            </a:r>
            <a:r>
              <a:rPr lang="en-US" b="1" baseline="30000" dirty="0">
                <a:solidFill>
                  <a:srgbClr val="000000"/>
                </a:solidFill>
              </a:rPr>
              <a:t>th</a:t>
            </a:r>
            <a:r>
              <a:rPr lang="en-US" b="1" dirty="0">
                <a:solidFill>
                  <a:srgbClr val="000000"/>
                </a:solidFill>
              </a:rPr>
              <a:t> Grade</a:t>
            </a:r>
          </a:p>
        </p:txBody>
      </p:sp>
      <p:sp>
        <p:nvSpPr>
          <p:cNvPr id="49161" name="Text Box 8"/>
          <p:cNvSpPr txBox="1">
            <a:spLocks noChangeArrowheads="1"/>
          </p:cNvSpPr>
          <p:nvPr/>
        </p:nvSpPr>
        <p:spPr bwMode="auto">
          <a:xfrm>
            <a:off x="3441978" y="3347085"/>
            <a:ext cx="27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rPr>
              <a:t>x</a:t>
            </a:r>
          </a:p>
        </p:txBody>
      </p:sp>
      <p:sp>
        <p:nvSpPr>
          <p:cNvPr id="49162" name="Text Box 9"/>
          <p:cNvSpPr txBox="1">
            <a:spLocks noChangeArrowheads="1"/>
          </p:cNvSpPr>
          <p:nvPr/>
        </p:nvSpPr>
        <p:spPr bwMode="auto">
          <a:xfrm>
            <a:off x="3715092" y="3483610"/>
            <a:ext cx="27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63" name="Text Box 10"/>
          <p:cNvSpPr txBox="1">
            <a:spLocks noChangeArrowheads="1"/>
          </p:cNvSpPr>
          <p:nvPr/>
        </p:nvSpPr>
        <p:spPr bwMode="auto">
          <a:xfrm>
            <a:off x="3989667" y="3551872"/>
            <a:ext cx="27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64" name="Text Box 11"/>
          <p:cNvSpPr txBox="1">
            <a:spLocks noChangeArrowheads="1"/>
          </p:cNvSpPr>
          <p:nvPr/>
        </p:nvSpPr>
        <p:spPr bwMode="auto">
          <a:xfrm>
            <a:off x="3921403" y="3347085"/>
            <a:ext cx="27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65" name="Text Box 12"/>
          <p:cNvSpPr txBox="1">
            <a:spLocks noChangeArrowheads="1"/>
          </p:cNvSpPr>
          <p:nvPr/>
        </p:nvSpPr>
        <p:spPr bwMode="auto">
          <a:xfrm>
            <a:off x="3921403" y="2526347"/>
            <a:ext cx="27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rPr>
              <a:t>x</a:t>
            </a:r>
          </a:p>
        </p:txBody>
      </p:sp>
      <p:sp>
        <p:nvSpPr>
          <p:cNvPr id="49166" name="Text Box 13"/>
          <p:cNvSpPr txBox="1">
            <a:spLocks noChangeArrowheads="1"/>
          </p:cNvSpPr>
          <p:nvPr/>
        </p:nvSpPr>
        <p:spPr bwMode="auto">
          <a:xfrm>
            <a:off x="3700805" y="2731135"/>
            <a:ext cx="27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67" name="Text Box 14"/>
          <p:cNvSpPr txBox="1">
            <a:spLocks noChangeArrowheads="1"/>
          </p:cNvSpPr>
          <p:nvPr/>
        </p:nvSpPr>
        <p:spPr bwMode="auto">
          <a:xfrm>
            <a:off x="3853142" y="3620135"/>
            <a:ext cx="27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68" name="Text Box 15"/>
          <p:cNvSpPr txBox="1">
            <a:spLocks noChangeArrowheads="1"/>
          </p:cNvSpPr>
          <p:nvPr/>
        </p:nvSpPr>
        <p:spPr bwMode="auto">
          <a:xfrm>
            <a:off x="4126255" y="3415347"/>
            <a:ext cx="27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69" name="Text Box 16"/>
          <p:cNvSpPr txBox="1">
            <a:spLocks noChangeArrowheads="1"/>
          </p:cNvSpPr>
          <p:nvPr/>
        </p:nvSpPr>
        <p:spPr bwMode="auto">
          <a:xfrm>
            <a:off x="3646830" y="4302760"/>
            <a:ext cx="27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solidFill>
                  <a:schemeClr val="bg1"/>
                </a:solidFill>
              </a:rPr>
              <a:t>x</a:t>
            </a:r>
          </a:p>
        </p:txBody>
      </p:sp>
      <p:sp>
        <p:nvSpPr>
          <p:cNvPr id="49170" name="Text Box 17"/>
          <p:cNvSpPr txBox="1">
            <a:spLocks noChangeArrowheads="1"/>
          </p:cNvSpPr>
          <p:nvPr/>
        </p:nvSpPr>
        <p:spPr bwMode="auto">
          <a:xfrm>
            <a:off x="3578503" y="3824922"/>
            <a:ext cx="27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71" name="Text Box 18"/>
          <p:cNvSpPr txBox="1">
            <a:spLocks noChangeArrowheads="1"/>
          </p:cNvSpPr>
          <p:nvPr/>
        </p:nvSpPr>
        <p:spPr bwMode="auto">
          <a:xfrm>
            <a:off x="3715092" y="3210560"/>
            <a:ext cx="27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72" name="Text Box 19"/>
          <p:cNvSpPr txBox="1">
            <a:spLocks noChangeArrowheads="1"/>
          </p:cNvSpPr>
          <p:nvPr/>
        </p:nvSpPr>
        <p:spPr bwMode="auto">
          <a:xfrm>
            <a:off x="4057992" y="3004185"/>
            <a:ext cx="277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73" name="Text Box 20"/>
          <p:cNvSpPr txBox="1">
            <a:spLocks noChangeArrowheads="1"/>
          </p:cNvSpPr>
          <p:nvPr/>
        </p:nvSpPr>
        <p:spPr bwMode="auto">
          <a:xfrm>
            <a:off x="3853142" y="3961447"/>
            <a:ext cx="2759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74" name="Text Box 21"/>
          <p:cNvSpPr txBox="1">
            <a:spLocks noChangeArrowheads="1"/>
          </p:cNvSpPr>
          <p:nvPr/>
        </p:nvSpPr>
        <p:spPr bwMode="auto">
          <a:xfrm>
            <a:off x="4330978" y="3278822"/>
            <a:ext cx="27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75" name="Text Box 22"/>
          <p:cNvSpPr txBox="1">
            <a:spLocks noChangeArrowheads="1"/>
          </p:cNvSpPr>
          <p:nvPr/>
        </p:nvSpPr>
        <p:spPr bwMode="auto">
          <a:xfrm>
            <a:off x="4330978" y="3551872"/>
            <a:ext cx="27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x</a:t>
            </a:r>
          </a:p>
        </p:txBody>
      </p:sp>
      <p:sp>
        <p:nvSpPr>
          <p:cNvPr id="49176" name="Line 23"/>
          <p:cNvSpPr>
            <a:spLocks noChangeShapeType="1"/>
          </p:cNvSpPr>
          <p:nvPr/>
        </p:nvSpPr>
        <p:spPr bwMode="auto">
          <a:xfrm flipH="1">
            <a:off x="5140784" y="2428857"/>
            <a:ext cx="10672" cy="3119457"/>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9177" name="Text Box 24"/>
          <p:cNvSpPr txBox="1">
            <a:spLocks noChangeArrowheads="1"/>
          </p:cNvSpPr>
          <p:nvPr/>
        </p:nvSpPr>
        <p:spPr bwMode="auto">
          <a:xfrm>
            <a:off x="4529356" y="1989125"/>
            <a:ext cx="15197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dirty="0">
                <a:solidFill>
                  <a:srgbClr val="000000"/>
                </a:solidFill>
              </a:rPr>
              <a:t>MAP Test</a:t>
            </a:r>
          </a:p>
        </p:txBody>
      </p:sp>
      <p:sp>
        <p:nvSpPr>
          <p:cNvPr id="49178" name="Line 25"/>
          <p:cNvSpPr>
            <a:spLocks noChangeShapeType="1"/>
          </p:cNvSpPr>
          <p:nvPr/>
        </p:nvSpPr>
        <p:spPr bwMode="auto">
          <a:xfrm flipV="1">
            <a:off x="4443086" y="4510088"/>
            <a:ext cx="987770" cy="1"/>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202" name="Text Box 26"/>
          <p:cNvSpPr txBox="1">
            <a:spLocks noChangeArrowheads="1"/>
          </p:cNvSpPr>
          <p:nvPr/>
        </p:nvSpPr>
        <p:spPr bwMode="auto">
          <a:xfrm>
            <a:off x="5619464" y="3689985"/>
            <a:ext cx="26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50203" name="Text Box 27"/>
          <p:cNvSpPr txBox="1">
            <a:spLocks noChangeArrowheads="1"/>
          </p:cNvSpPr>
          <p:nvPr/>
        </p:nvSpPr>
        <p:spPr bwMode="auto">
          <a:xfrm>
            <a:off x="5467064" y="3385185"/>
            <a:ext cx="26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50204" name="Text Box 28"/>
          <p:cNvSpPr txBox="1">
            <a:spLocks noChangeArrowheads="1"/>
          </p:cNvSpPr>
          <p:nvPr/>
        </p:nvSpPr>
        <p:spPr bwMode="auto">
          <a:xfrm>
            <a:off x="5848064" y="3994785"/>
            <a:ext cx="262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grpSp>
        <p:nvGrpSpPr>
          <p:cNvPr id="2" name="Group 29"/>
          <p:cNvGrpSpPr>
            <a:grpSpLocks/>
          </p:cNvGrpSpPr>
          <p:nvPr/>
        </p:nvGrpSpPr>
        <p:grpSpPr bwMode="auto">
          <a:xfrm>
            <a:off x="6062046" y="4018791"/>
            <a:ext cx="1756410" cy="1021523"/>
            <a:chOff x="2928" y="2688"/>
            <a:chExt cx="1083" cy="657"/>
          </a:xfrm>
        </p:grpSpPr>
        <p:sp>
          <p:nvSpPr>
            <p:cNvPr id="49186" name="Text Box 30"/>
            <p:cNvSpPr txBox="1">
              <a:spLocks noChangeArrowheads="1"/>
            </p:cNvSpPr>
            <p:nvPr/>
          </p:nvSpPr>
          <p:spPr bwMode="auto">
            <a:xfrm>
              <a:off x="2928" y="2880"/>
              <a:ext cx="263"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87" name="Text Box 31"/>
            <p:cNvSpPr txBox="1">
              <a:spLocks noChangeArrowheads="1"/>
            </p:cNvSpPr>
            <p:nvPr/>
          </p:nvSpPr>
          <p:spPr bwMode="auto">
            <a:xfrm>
              <a:off x="3408" y="2688"/>
              <a:ext cx="17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88" name="Text Box 32"/>
            <p:cNvSpPr txBox="1">
              <a:spLocks noChangeArrowheads="1"/>
            </p:cNvSpPr>
            <p:nvPr/>
          </p:nvSpPr>
          <p:spPr bwMode="auto">
            <a:xfrm>
              <a:off x="3120" y="2742"/>
              <a:ext cx="17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89" name="Text Box 33"/>
            <p:cNvSpPr txBox="1">
              <a:spLocks noChangeArrowheads="1"/>
            </p:cNvSpPr>
            <p:nvPr/>
          </p:nvSpPr>
          <p:spPr bwMode="auto">
            <a:xfrm>
              <a:off x="3648" y="2742"/>
              <a:ext cx="17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90" name="Text Box 34"/>
            <p:cNvSpPr txBox="1">
              <a:spLocks noChangeArrowheads="1"/>
            </p:cNvSpPr>
            <p:nvPr/>
          </p:nvSpPr>
          <p:spPr bwMode="auto">
            <a:xfrm>
              <a:off x="3840" y="2849"/>
              <a:ext cx="17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91" name="Text Box 35"/>
            <p:cNvSpPr txBox="1">
              <a:spLocks noChangeArrowheads="1"/>
            </p:cNvSpPr>
            <p:nvPr/>
          </p:nvSpPr>
          <p:spPr bwMode="auto">
            <a:xfrm>
              <a:off x="3552" y="2955"/>
              <a:ext cx="17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92" name="Text Box 36"/>
            <p:cNvSpPr txBox="1">
              <a:spLocks noChangeArrowheads="1"/>
            </p:cNvSpPr>
            <p:nvPr/>
          </p:nvSpPr>
          <p:spPr bwMode="auto">
            <a:xfrm>
              <a:off x="3408" y="3063"/>
              <a:ext cx="17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sp>
          <p:nvSpPr>
            <p:cNvPr id="49193" name="Text Box 37"/>
            <p:cNvSpPr txBox="1">
              <a:spLocks noChangeArrowheads="1"/>
            </p:cNvSpPr>
            <p:nvPr/>
          </p:nvSpPr>
          <p:spPr bwMode="auto">
            <a:xfrm>
              <a:off x="3216" y="2901"/>
              <a:ext cx="17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00"/>
                  </a:solidFill>
                </a:rPr>
                <a:t>+</a:t>
              </a:r>
            </a:p>
          </p:txBody>
        </p:sp>
      </p:grpSp>
      <p:sp>
        <p:nvSpPr>
          <p:cNvPr id="50214" name="Text Box 38"/>
          <p:cNvSpPr txBox="1">
            <a:spLocks noChangeArrowheads="1"/>
          </p:cNvSpPr>
          <p:nvPr/>
        </p:nvSpPr>
        <p:spPr bwMode="auto">
          <a:xfrm>
            <a:off x="7927144" y="4297199"/>
            <a:ext cx="788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chemeClr val="bg1"/>
                </a:solidFill>
              </a:rPr>
              <a:t>195</a:t>
            </a:r>
          </a:p>
        </p:txBody>
      </p:sp>
      <p:sp>
        <p:nvSpPr>
          <p:cNvPr id="49184" name="Line 39"/>
          <p:cNvSpPr>
            <a:spLocks noChangeShapeType="1"/>
          </p:cNvSpPr>
          <p:nvPr/>
        </p:nvSpPr>
        <p:spPr bwMode="auto">
          <a:xfrm>
            <a:off x="3171450" y="2441004"/>
            <a:ext cx="28969" cy="322161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309360"/>
            <a:ext cx="969184" cy="3108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203"/>
                                        </p:tgtEl>
                                        <p:attrNameLst>
                                          <p:attrName>style.visibility</p:attrName>
                                        </p:attrNameLst>
                                      </p:cBhvr>
                                      <p:to>
                                        <p:strVal val="visible"/>
                                      </p:to>
                                    </p:set>
                                    <p:anim calcmode="lin" valueType="num">
                                      <p:cBhvr additive="base">
                                        <p:cTn id="7" dur="500" fill="hold"/>
                                        <p:tgtEl>
                                          <p:spTgt spid="50203"/>
                                        </p:tgtEl>
                                        <p:attrNameLst>
                                          <p:attrName>ppt_x</p:attrName>
                                        </p:attrNameLst>
                                      </p:cBhvr>
                                      <p:tavLst>
                                        <p:tav tm="0">
                                          <p:val>
                                            <p:strVal val="0-#ppt_w/2"/>
                                          </p:val>
                                        </p:tav>
                                        <p:tav tm="100000">
                                          <p:val>
                                            <p:strVal val="#ppt_x"/>
                                          </p:val>
                                        </p:tav>
                                      </p:tavLst>
                                    </p:anim>
                                    <p:anim calcmode="lin" valueType="num">
                                      <p:cBhvr additive="base">
                                        <p:cTn id="8" dur="500" fill="hold"/>
                                        <p:tgtEl>
                                          <p:spTgt spid="50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202"/>
                                        </p:tgtEl>
                                        <p:attrNameLst>
                                          <p:attrName>style.visibility</p:attrName>
                                        </p:attrNameLst>
                                      </p:cBhvr>
                                      <p:to>
                                        <p:strVal val="visible"/>
                                      </p:to>
                                    </p:set>
                                    <p:anim calcmode="lin" valueType="num">
                                      <p:cBhvr additive="base">
                                        <p:cTn id="13" dur="500" fill="hold"/>
                                        <p:tgtEl>
                                          <p:spTgt spid="50202"/>
                                        </p:tgtEl>
                                        <p:attrNameLst>
                                          <p:attrName>ppt_x</p:attrName>
                                        </p:attrNameLst>
                                      </p:cBhvr>
                                      <p:tavLst>
                                        <p:tav tm="0">
                                          <p:val>
                                            <p:strVal val="0-#ppt_w/2"/>
                                          </p:val>
                                        </p:tav>
                                        <p:tav tm="100000">
                                          <p:val>
                                            <p:strVal val="#ppt_x"/>
                                          </p:val>
                                        </p:tav>
                                      </p:tavLst>
                                    </p:anim>
                                    <p:anim calcmode="lin" valueType="num">
                                      <p:cBhvr additive="base">
                                        <p:cTn id="14" dur="500" fill="hold"/>
                                        <p:tgtEl>
                                          <p:spTgt spid="5020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204"/>
                                        </p:tgtEl>
                                        <p:attrNameLst>
                                          <p:attrName>style.visibility</p:attrName>
                                        </p:attrNameLst>
                                      </p:cBhvr>
                                      <p:to>
                                        <p:strVal val="visible"/>
                                      </p:to>
                                    </p:set>
                                    <p:anim calcmode="lin" valueType="num">
                                      <p:cBhvr additive="base">
                                        <p:cTn id="19" dur="500" fill="hold"/>
                                        <p:tgtEl>
                                          <p:spTgt spid="50204"/>
                                        </p:tgtEl>
                                        <p:attrNameLst>
                                          <p:attrName>ppt_x</p:attrName>
                                        </p:attrNameLst>
                                      </p:cBhvr>
                                      <p:tavLst>
                                        <p:tav tm="0">
                                          <p:val>
                                            <p:strVal val="0-#ppt_w/2"/>
                                          </p:val>
                                        </p:tav>
                                        <p:tav tm="100000">
                                          <p:val>
                                            <p:strVal val="#ppt_x"/>
                                          </p:val>
                                        </p:tav>
                                      </p:tavLst>
                                    </p:anim>
                                    <p:anim calcmode="lin" valueType="num">
                                      <p:cBhvr additive="base">
                                        <p:cTn id="20" dur="500" fill="hold"/>
                                        <p:tgtEl>
                                          <p:spTgt spid="502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214"/>
                                        </p:tgtEl>
                                        <p:attrNameLst>
                                          <p:attrName>style.visibility</p:attrName>
                                        </p:attrNameLst>
                                      </p:cBhvr>
                                      <p:to>
                                        <p:strVal val="visible"/>
                                      </p:to>
                                    </p:set>
                                    <p:anim calcmode="lin" valueType="num">
                                      <p:cBhvr additive="base">
                                        <p:cTn id="31" dur="500" fill="hold"/>
                                        <p:tgtEl>
                                          <p:spTgt spid="50214"/>
                                        </p:tgtEl>
                                        <p:attrNameLst>
                                          <p:attrName>ppt_x</p:attrName>
                                        </p:attrNameLst>
                                      </p:cBhvr>
                                      <p:tavLst>
                                        <p:tav tm="0">
                                          <p:val>
                                            <p:strVal val="0-#ppt_w/2"/>
                                          </p:val>
                                        </p:tav>
                                        <p:tav tm="100000">
                                          <p:val>
                                            <p:strVal val="#ppt_x"/>
                                          </p:val>
                                        </p:tav>
                                      </p:tavLst>
                                    </p:anim>
                                    <p:anim calcmode="lin" valueType="num">
                                      <p:cBhvr additive="base">
                                        <p:cTn id="32" dur="500" fill="hold"/>
                                        <p:tgtEl>
                                          <p:spTgt spid="502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2" grpId="0" autoUpdateAnimBg="0"/>
      <p:bldP spid="50203" grpId="0" autoUpdateAnimBg="0"/>
      <p:bldP spid="50204" grpId="0" autoUpdateAnimBg="0"/>
      <p:bldP spid="502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1"/>
          <p:cNvSpPr>
            <a:spLocks noGrp="1"/>
          </p:cNvSpPr>
          <p:nvPr>
            <p:ph type="sldNum" sz="quarter" idx="10"/>
          </p:nvPr>
        </p:nvSpPr>
        <p:spPr/>
        <p:txBody>
          <a:bodyPr/>
          <a:lstStyle/>
          <a:p>
            <a:fld id="{77E26F9C-704A-4832-8405-46AF20F2E16C}" type="slidenum">
              <a:rPr lang="en-US" smtClean="0"/>
              <a:pPr/>
              <a:t>27</a:t>
            </a:fld>
            <a:endParaRPr lang="en-US" dirty="0"/>
          </a:p>
        </p:txBody>
      </p:sp>
      <p:sp>
        <p:nvSpPr>
          <p:cNvPr id="79875" name="Title 53"/>
          <p:cNvSpPr>
            <a:spLocks noGrp="1"/>
          </p:cNvSpPr>
          <p:nvPr>
            <p:ph type="title"/>
          </p:nvPr>
        </p:nvSpPr>
        <p:spPr/>
        <p:txBody>
          <a:bodyPr/>
          <a:lstStyle/>
          <a:p>
            <a:r>
              <a:rPr lang="en-US" smtClean="0"/>
              <a:t>Rasch unIT (RIT) Scale</a:t>
            </a:r>
          </a:p>
        </p:txBody>
      </p:sp>
      <p:sp>
        <p:nvSpPr>
          <p:cNvPr id="2" name="Content Placeholder 1"/>
          <p:cNvSpPr>
            <a:spLocks noGrp="1"/>
          </p:cNvSpPr>
          <p:nvPr>
            <p:ph sz="half" idx="4294967295"/>
          </p:nvPr>
        </p:nvSpPr>
        <p:spPr>
          <a:xfrm>
            <a:off x="457200" y="1664195"/>
            <a:ext cx="3429000" cy="4800600"/>
          </a:xfrm>
        </p:spPr>
        <p:txBody>
          <a:bodyPr/>
          <a:lstStyle/>
          <a:p>
            <a:r>
              <a:rPr lang="en-US" dirty="0" smtClean="0"/>
              <a:t>Achievement scale is an </a:t>
            </a:r>
            <a:br>
              <a:rPr lang="en-US" dirty="0" smtClean="0"/>
            </a:br>
            <a:r>
              <a:rPr lang="en-US" dirty="0" smtClean="0"/>
              <a:t>equal-interval scale</a:t>
            </a:r>
          </a:p>
          <a:p>
            <a:r>
              <a:rPr lang="en-US" dirty="0" smtClean="0"/>
              <a:t>Used to show growth over time</a:t>
            </a:r>
          </a:p>
          <a:p>
            <a:r>
              <a:rPr lang="en-US" dirty="0" smtClean="0"/>
              <a:t>Independent of grade level</a:t>
            </a:r>
            <a:endParaRPr lang="en-US" dirty="0"/>
          </a:p>
        </p:txBody>
      </p:sp>
      <p:sp>
        <p:nvSpPr>
          <p:cNvPr id="56" name="Rectangle 4"/>
          <p:cNvSpPr>
            <a:spLocks noChangeArrowheads="1"/>
          </p:cNvSpPr>
          <p:nvPr/>
        </p:nvSpPr>
        <p:spPr bwMode="auto">
          <a:xfrm>
            <a:off x="3810000" y="1600200"/>
            <a:ext cx="4267200" cy="4953000"/>
          </a:xfrm>
          <a:prstGeom prst="rect">
            <a:avLst/>
          </a:prstGeom>
          <a:solidFill>
            <a:schemeClr val="accent3">
              <a:alpha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57" name="Text Box 5"/>
          <p:cNvSpPr txBox="1">
            <a:spLocks noChangeArrowheads="1"/>
          </p:cNvSpPr>
          <p:nvPr/>
        </p:nvSpPr>
        <p:spPr bwMode="auto">
          <a:xfrm>
            <a:off x="5205413" y="6248400"/>
            <a:ext cx="57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120</a:t>
            </a:r>
          </a:p>
        </p:txBody>
      </p:sp>
      <p:sp>
        <p:nvSpPr>
          <p:cNvPr id="58" name="Text Box 6"/>
          <p:cNvSpPr txBox="1">
            <a:spLocks noChangeArrowheads="1"/>
          </p:cNvSpPr>
          <p:nvPr/>
        </p:nvSpPr>
        <p:spPr bwMode="auto">
          <a:xfrm>
            <a:off x="5205413" y="2397125"/>
            <a:ext cx="57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250</a:t>
            </a:r>
          </a:p>
        </p:txBody>
      </p:sp>
      <p:sp>
        <p:nvSpPr>
          <p:cNvPr id="59" name="Rectangle 7"/>
          <p:cNvSpPr>
            <a:spLocks noChangeArrowheads="1"/>
          </p:cNvSpPr>
          <p:nvPr/>
        </p:nvSpPr>
        <p:spPr bwMode="auto">
          <a:xfrm>
            <a:off x="4159250" y="5257800"/>
            <a:ext cx="820738" cy="336550"/>
          </a:xfrm>
          <a:prstGeom prst="rect">
            <a:avLst/>
          </a:prstGeom>
          <a:solidFill>
            <a:srgbClr val="DDDDDD"/>
          </a:solidFill>
          <a:ln w="9525">
            <a:solidFill>
              <a:schemeClr val="tx1"/>
            </a:solidFill>
            <a:miter lim="800000"/>
            <a:headEnd/>
            <a:tailEnd/>
          </a:ln>
        </p:spPr>
        <p:txBody>
          <a:bodyPr wrap="none" anchor="ctr"/>
          <a:lstStyle/>
          <a:p>
            <a:pPr algn="ctr"/>
            <a:r>
              <a:rPr lang="en-US" sz="1400"/>
              <a:t>2</a:t>
            </a:r>
          </a:p>
        </p:txBody>
      </p:sp>
      <p:sp>
        <p:nvSpPr>
          <p:cNvPr id="60" name="Rectangle 8"/>
          <p:cNvSpPr>
            <a:spLocks noChangeArrowheads="1"/>
          </p:cNvSpPr>
          <p:nvPr/>
        </p:nvSpPr>
        <p:spPr bwMode="auto">
          <a:xfrm>
            <a:off x="4157663" y="4953000"/>
            <a:ext cx="820737" cy="339725"/>
          </a:xfrm>
          <a:prstGeom prst="rect">
            <a:avLst/>
          </a:prstGeom>
          <a:solidFill>
            <a:srgbClr val="C0C0C0"/>
          </a:solidFill>
          <a:ln w="9525">
            <a:solidFill>
              <a:schemeClr val="tx1"/>
            </a:solidFill>
            <a:miter lim="800000"/>
            <a:headEnd/>
            <a:tailEnd/>
          </a:ln>
        </p:spPr>
        <p:txBody>
          <a:bodyPr wrap="none" anchor="ctr"/>
          <a:lstStyle/>
          <a:p>
            <a:pPr algn="ctr"/>
            <a:r>
              <a:rPr lang="en-US" sz="1400"/>
              <a:t>3</a:t>
            </a:r>
          </a:p>
        </p:txBody>
      </p:sp>
      <p:sp>
        <p:nvSpPr>
          <p:cNvPr id="62" name="Rectangle 9"/>
          <p:cNvSpPr>
            <a:spLocks noChangeArrowheads="1"/>
          </p:cNvSpPr>
          <p:nvPr/>
        </p:nvSpPr>
        <p:spPr bwMode="auto">
          <a:xfrm>
            <a:off x="4159250" y="4624388"/>
            <a:ext cx="820738" cy="339725"/>
          </a:xfrm>
          <a:prstGeom prst="rect">
            <a:avLst/>
          </a:prstGeom>
          <a:solidFill>
            <a:srgbClr val="B2B2B2"/>
          </a:solidFill>
          <a:ln w="9525" algn="ctr">
            <a:solidFill>
              <a:schemeClr val="tx1"/>
            </a:solidFill>
            <a:miter lim="800000"/>
            <a:headEnd/>
            <a:tailEnd/>
          </a:ln>
        </p:spPr>
        <p:txBody>
          <a:bodyPr wrap="none" anchor="ctr"/>
          <a:lstStyle/>
          <a:p>
            <a:pPr algn="ctr"/>
            <a:r>
              <a:rPr lang="en-US" sz="1400"/>
              <a:t>4</a:t>
            </a:r>
          </a:p>
        </p:txBody>
      </p:sp>
      <p:sp>
        <p:nvSpPr>
          <p:cNvPr id="63" name="Rectangle 10"/>
          <p:cNvSpPr>
            <a:spLocks noChangeArrowheads="1"/>
          </p:cNvSpPr>
          <p:nvPr/>
        </p:nvSpPr>
        <p:spPr bwMode="auto">
          <a:xfrm>
            <a:off x="4159250" y="4284663"/>
            <a:ext cx="820738" cy="339725"/>
          </a:xfrm>
          <a:prstGeom prst="rect">
            <a:avLst/>
          </a:prstGeom>
          <a:solidFill>
            <a:srgbClr val="969696"/>
          </a:solidFill>
          <a:ln w="9525" algn="ctr">
            <a:solidFill>
              <a:schemeClr val="tx1"/>
            </a:solidFill>
            <a:miter lim="800000"/>
            <a:headEnd/>
            <a:tailEnd/>
          </a:ln>
        </p:spPr>
        <p:txBody>
          <a:bodyPr wrap="none" anchor="ctr"/>
          <a:lstStyle/>
          <a:p>
            <a:pPr algn="ctr"/>
            <a:r>
              <a:rPr lang="en-US" sz="1400"/>
              <a:t>5</a:t>
            </a:r>
          </a:p>
        </p:txBody>
      </p:sp>
      <p:sp>
        <p:nvSpPr>
          <p:cNvPr id="64" name="Rectangle 11"/>
          <p:cNvSpPr>
            <a:spLocks noChangeArrowheads="1"/>
          </p:cNvSpPr>
          <p:nvPr/>
        </p:nvSpPr>
        <p:spPr bwMode="auto">
          <a:xfrm>
            <a:off x="4159250" y="3946525"/>
            <a:ext cx="820738" cy="338138"/>
          </a:xfrm>
          <a:prstGeom prst="rect">
            <a:avLst/>
          </a:prstGeom>
          <a:solidFill>
            <a:srgbClr val="D28313">
              <a:alpha val="79999"/>
            </a:srgbClr>
          </a:solidFill>
          <a:ln w="9525">
            <a:solidFill>
              <a:schemeClr val="tx1"/>
            </a:solidFill>
            <a:miter lim="800000"/>
            <a:headEnd/>
            <a:tailEnd/>
          </a:ln>
        </p:spPr>
        <p:txBody>
          <a:bodyPr wrap="none" anchor="ctr"/>
          <a:lstStyle/>
          <a:p>
            <a:pPr algn="ctr"/>
            <a:r>
              <a:rPr lang="en-US" sz="1400"/>
              <a:t>6</a:t>
            </a:r>
          </a:p>
        </p:txBody>
      </p:sp>
      <p:sp>
        <p:nvSpPr>
          <p:cNvPr id="65" name="Rectangle 12"/>
          <p:cNvSpPr>
            <a:spLocks noChangeArrowheads="1"/>
          </p:cNvSpPr>
          <p:nvPr/>
        </p:nvSpPr>
        <p:spPr bwMode="auto">
          <a:xfrm>
            <a:off x="4159250" y="3606800"/>
            <a:ext cx="820738" cy="339725"/>
          </a:xfrm>
          <a:prstGeom prst="rect">
            <a:avLst/>
          </a:prstGeom>
          <a:solidFill>
            <a:srgbClr val="D28313">
              <a:alpha val="79999"/>
            </a:srgbClr>
          </a:solidFill>
          <a:ln w="9525">
            <a:solidFill>
              <a:schemeClr val="tx1"/>
            </a:solidFill>
            <a:miter lim="800000"/>
            <a:headEnd/>
            <a:tailEnd/>
          </a:ln>
        </p:spPr>
        <p:txBody>
          <a:bodyPr wrap="none" anchor="ctr"/>
          <a:lstStyle/>
          <a:p>
            <a:pPr algn="ctr"/>
            <a:r>
              <a:rPr lang="en-US" sz="1400"/>
              <a:t>7</a:t>
            </a:r>
          </a:p>
        </p:txBody>
      </p:sp>
      <p:sp>
        <p:nvSpPr>
          <p:cNvPr id="66" name="Rectangle 13"/>
          <p:cNvSpPr>
            <a:spLocks noChangeArrowheads="1"/>
          </p:cNvSpPr>
          <p:nvPr/>
        </p:nvSpPr>
        <p:spPr bwMode="auto">
          <a:xfrm>
            <a:off x="4159250" y="3946525"/>
            <a:ext cx="820738" cy="338138"/>
          </a:xfrm>
          <a:prstGeom prst="rect">
            <a:avLst/>
          </a:prstGeom>
          <a:solidFill>
            <a:srgbClr val="808080"/>
          </a:solidFill>
          <a:ln w="9525" algn="ctr">
            <a:solidFill>
              <a:schemeClr val="tx1"/>
            </a:solidFill>
            <a:miter lim="800000"/>
            <a:headEnd/>
            <a:tailEnd/>
          </a:ln>
        </p:spPr>
        <p:txBody>
          <a:bodyPr wrap="none" anchor="ctr"/>
          <a:lstStyle/>
          <a:p>
            <a:pPr algn="ctr"/>
            <a:r>
              <a:rPr lang="en-US" sz="1400">
                <a:solidFill>
                  <a:schemeClr val="bg1"/>
                </a:solidFill>
              </a:rPr>
              <a:t>6</a:t>
            </a:r>
          </a:p>
        </p:txBody>
      </p:sp>
      <p:sp>
        <p:nvSpPr>
          <p:cNvPr id="67" name="Rectangle 14"/>
          <p:cNvSpPr>
            <a:spLocks noChangeArrowheads="1"/>
          </p:cNvSpPr>
          <p:nvPr/>
        </p:nvSpPr>
        <p:spPr bwMode="auto">
          <a:xfrm>
            <a:off x="4159250" y="3606800"/>
            <a:ext cx="820738" cy="339725"/>
          </a:xfrm>
          <a:prstGeom prst="rect">
            <a:avLst/>
          </a:prstGeom>
          <a:solidFill>
            <a:srgbClr val="777777"/>
          </a:solidFill>
          <a:ln w="9525" algn="ctr">
            <a:solidFill>
              <a:schemeClr val="tx1"/>
            </a:solidFill>
            <a:miter lim="800000"/>
            <a:headEnd/>
            <a:tailEnd/>
          </a:ln>
        </p:spPr>
        <p:txBody>
          <a:bodyPr wrap="none" anchor="ctr"/>
          <a:lstStyle/>
          <a:p>
            <a:pPr algn="ctr"/>
            <a:r>
              <a:rPr lang="en-US" sz="1400">
                <a:solidFill>
                  <a:schemeClr val="bg1"/>
                </a:solidFill>
              </a:rPr>
              <a:t>7</a:t>
            </a:r>
          </a:p>
        </p:txBody>
      </p:sp>
      <p:sp>
        <p:nvSpPr>
          <p:cNvPr id="68" name="Rectangle 15"/>
          <p:cNvSpPr>
            <a:spLocks noChangeArrowheads="1"/>
          </p:cNvSpPr>
          <p:nvPr/>
        </p:nvSpPr>
        <p:spPr bwMode="auto">
          <a:xfrm>
            <a:off x="4159250" y="3270250"/>
            <a:ext cx="820738" cy="336550"/>
          </a:xfrm>
          <a:prstGeom prst="rect">
            <a:avLst/>
          </a:prstGeom>
          <a:solidFill>
            <a:srgbClr val="5F5F5F"/>
          </a:solidFill>
          <a:ln w="9525" algn="ctr">
            <a:solidFill>
              <a:schemeClr val="tx1"/>
            </a:solidFill>
            <a:miter lim="800000"/>
            <a:headEnd/>
            <a:tailEnd/>
          </a:ln>
        </p:spPr>
        <p:txBody>
          <a:bodyPr wrap="none" anchor="ctr"/>
          <a:lstStyle/>
          <a:p>
            <a:pPr algn="ctr"/>
            <a:r>
              <a:rPr lang="en-US" sz="1400">
                <a:solidFill>
                  <a:schemeClr val="bg1"/>
                </a:solidFill>
              </a:rPr>
              <a:t>8</a:t>
            </a:r>
          </a:p>
        </p:txBody>
      </p:sp>
      <p:sp>
        <p:nvSpPr>
          <p:cNvPr id="69" name="Rectangle 16"/>
          <p:cNvSpPr>
            <a:spLocks noChangeArrowheads="1"/>
          </p:cNvSpPr>
          <p:nvPr/>
        </p:nvSpPr>
        <p:spPr bwMode="auto">
          <a:xfrm>
            <a:off x="4159250" y="2930525"/>
            <a:ext cx="820738" cy="339725"/>
          </a:xfrm>
          <a:prstGeom prst="rect">
            <a:avLst/>
          </a:prstGeom>
          <a:solidFill>
            <a:srgbClr val="4D4D4D"/>
          </a:solidFill>
          <a:ln w="9525" algn="ctr">
            <a:solidFill>
              <a:schemeClr val="tx1"/>
            </a:solidFill>
            <a:miter lim="800000"/>
            <a:headEnd/>
            <a:tailEnd/>
          </a:ln>
        </p:spPr>
        <p:txBody>
          <a:bodyPr wrap="none" anchor="ctr"/>
          <a:lstStyle/>
          <a:p>
            <a:pPr algn="ctr"/>
            <a:r>
              <a:rPr lang="en-US" sz="1400">
                <a:solidFill>
                  <a:schemeClr val="bg1"/>
                </a:solidFill>
              </a:rPr>
              <a:t>9</a:t>
            </a:r>
          </a:p>
        </p:txBody>
      </p:sp>
      <p:sp>
        <p:nvSpPr>
          <p:cNvPr id="70" name="Rectangle 17"/>
          <p:cNvSpPr>
            <a:spLocks noChangeArrowheads="1"/>
          </p:cNvSpPr>
          <p:nvPr/>
        </p:nvSpPr>
        <p:spPr bwMode="auto">
          <a:xfrm>
            <a:off x="4159250" y="2590800"/>
            <a:ext cx="820738" cy="339725"/>
          </a:xfrm>
          <a:prstGeom prst="rect">
            <a:avLst/>
          </a:prstGeom>
          <a:solidFill>
            <a:srgbClr val="333333"/>
          </a:solidFill>
          <a:ln w="9525" algn="ctr">
            <a:solidFill>
              <a:schemeClr val="tx1"/>
            </a:solidFill>
            <a:miter lim="800000"/>
            <a:headEnd/>
            <a:tailEnd/>
          </a:ln>
        </p:spPr>
        <p:txBody>
          <a:bodyPr wrap="none" anchor="ctr"/>
          <a:lstStyle/>
          <a:p>
            <a:pPr algn="ctr"/>
            <a:r>
              <a:rPr lang="en-US" sz="1400">
                <a:solidFill>
                  <a:schemeClr val="bg1"/>
                </a:solidFill>
              </a:rPr>
              <a:t>10</a:t>
            </a:r>
          </a:p>
        </p:txBody>
      </p:sp>
      <p:grpSp>
        <p:nvGrpSpPr>
          <p:cNvPr id="71" name="Group 18"/>
          <p:cNvGrpSpPr>
            <a:grpSpLocks/>
          </p:cNvGrpSpPr>
          <p:nvPr/>
        </p:nvGrpSpPr>
        <p:grpSpPr bwMode="auto">
          <a:xfrm>
            <a:off x="5386388" y="2687638"/>
            <a:ext cx="138112" cy="3532187"/>
            <a:chOff x="4704" y="1728"/>
            <a:chExt cx="96" cy="1920"/>
          </a:xfrm>
        </p:grpSpPr>
        <p:sp>
          <p:nvSpPr>
            <p:cNvPr id="72" name="Line 19"/>
            <p:cNvSpPr>
              <a:spLocks noChangeShapeType="1"/>
            </p:cNvSpPr>
            <p:nvPr/>
          </p:nvSpPr>
          <p:spPr bwMode="auto">
            <a:xfrm>
              <a:off x="4752" y="1728"/>
              <a:ext cx="0" cy="192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3" name="Line 20"/>
            <p:cNvSpPr>
              <a:spLocks noChangeShapeType="1"/>
            </p:cNvSpPr>
            <p:nvPr/>
          </p:nvSpPr>
          <p:spPr bwMode="auto">
            <a:xfrm>
              <a:off x="4704" y="336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4" name="Line 21"/>
            <p:cNvSpPr>
              <a:spLocks noChangeShapeType="1"/>
            </p:cNvSpPr>
            <p:nvPr/>
          </p:nvSpPr>
          <p:spPr bwMode="auto">
            <a:xfrm>
              <a:off x="4704" y="32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5" name="Line 22"/>
            <p:cNvSpPr>
              <a:spLocks noChangeShapeType="1"/>
            </p:cNvSpPr>
            <p:nvPr/>
          </p:nvSpPr>
          <p:spPr bwMode="auto">
            <a:xfrm>
              <a:off x="4704" y="316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6" name="Line 23"/>
            <p:cNvSpPr>
              <a:spLocks noChangeShapeType="1"/>
            </p:cNvSpPr>
            <p:nvPr/>
          </p:nvSpPr>
          <p:spPr bwMode="auto">
            <a:xfrm>
              <a:off x="4704" y="307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7" name="Line 24"/>
            <p:cNvSpPr>
              <a:spLocks noChangeShapeType="1"/>
            </p:cNvSpPr>
            <p:nvPr/>
          </p:nvSpPr>
          <p:spPr bwMode="auto">
            <a:xfrm>
              <a:off x="4704" y="297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8" name="Line 25"/>
            <p:cNvSpPr>
              <a:spLocks noChangeShapeType="1"/>
            </p:cNvSpPr>
            <p:nvPr/>
          </p:nvSpPr>
          <p:spPr bwMode="auto">
            <a:xfrm>
              <a:off x="4704" y="288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9" name="Line 26"/>
            <p:cNvSpPr>
              <a:spLocks noChangeShapeType="1"/>
            </p:cNvSpPr>
            <p:nvPr/>
          </p:nvSpPr>
          <p:spPr bwMode="auto">
            <a:xfrm>
              <a:off x="4704" y="182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0" name="Line 27"/>
            <p:cNvSpPr>
              <a:spLocks noChangeShapeType="1"/>
            </p:cNvSpPr>
            <p:nvPr/>
          </p:nvSpPr>
          <p:spPr bwMode="auto">
            <a:xfrm>
              <a:off x="4704" y="278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1" name="Line 28"/>
            <p:cNvSpPr>
              <a:spLocks noChangeShapeType="1"/>
            </p:cNvSpPr>
            <p:nvPr/>
          </p:nvSpPr>
          <p:spPr bwMode="auto">
            <a:xfrm>
              <a:off x="4704" y="268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2" name="Line 29"/>
            <p:cNvSpPr>
              <a:spLocks noChangeShapeType="1"/>
            </p:cNvSpPr>
            <p:nvPr/>
          </p:nvSpPr>
          <p:spPr bwMode="auto">
            <a:xfrm>
              <a:off x="4704" y="259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3" name="Line 30"/>
            <p:cNvSpPr>
              <a:spLocks noChangeShapeType="1"/>
            </p:cNvSpPr>
            <p:nvPr/>
          </p:nvSpPr>
          <p:spPr bwMode="auto">
            <a:xfrm>
              <a:off x="4704" y="249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6" name="Line 31"/>
            <p:cNvSpPr>
              <a:spLocks noChangeShapeType="1"/>
            </p:cNvSpPr>
            <p:nvPr/>
          </p:nvSpPr>
          <p:spPr bwMode="auto">
            <a:xfrm>
              <a:off x="4704" y="240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32"/>
            <p:cNvSpPr>
              <a:spLocks noChangeShapeType="1"/>
            </p:cNvSpPr>
            <p:nvPr/>
          </p:nvSpPr>
          <p:spPr bwMode="auto">
            <a:xfrm>
              <a:off x="4704" y="230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8" name="Line 33"/>
            <p:cNvSpPr>
              <a:spLocks noChangeShapeType="1"/>
            </p:cNvSpPr>
            <p:nvPr/>
          </p:nvSpPr>
          <p:spPr bwMode="auto">
            <a:xfrm>
              <a:off x="4704" y="220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9" name="Line 34"/>
            <p:cNvSpPr>
              <a:spLocks noChangeShapeType="1"/>
            </p:cNvSpPr>
            <p:nvPr/>
          </p:nvSpPr>
          <p:spPr bwMode="auto">
            <a:xfrm>
              <a:off x="4704" y="211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0" name="Line 35"/>
            <p:cNvSpPr>
              <a:spLocks noChangeShapeType="1"/>
            </p:cNvSpPr>
            <p:nvPr/>
          </p:nvSpPr>
          <p:spPr bwMode="auto">
            <a:xfrm>
              <a:off x="4704" y="201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1" name="Line 36"/>
            <p:cNvSpPr>
              <a:spLocks noChangeShapeType="1"/>
            </p:cNvSpPr>
            <p:nvPr/>
          </p:nvSpPr>
          <p:spPr bwMode="auto">
            <a:xfrm>
              <a:off x="4704" y="192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2" name="Line 37"/>
            <p:cNvSpPr>
              <a:spLocks noChangeShapeType="1"/>
            </p:cNvSpPr>
            <p:nvPr/>
          </p:nvSpPr>
          <p:spPr bwMode="auto">
            <a:xfrm>
              <a:off x="4704" y="355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93" name="Line 38"/>
            <p:cNvSpPr>
              <a:spLocks noChangeShapeType="1"/>
            </p:cNvSpPr>
            <p:nvPr/>
          </p:nvSpPr>
          <p:spPr bwMode="auto">
            <a:xfrm>
              <a:off x="4704" y="345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94" name="Rectangle 39"/>
          <p:cNvSpPr>
            <a:spLocks noChangeArrowheads="1"/>
          </p:cNvSpPr>
          <p:nvPr/>
        </p:nvSpPr>
        <p:spPr bwMode="auto">
          <a:xfrm>
            <a:off x="3973513" y="1752600"/>
            <a:ext cx="1312862" cy="644525"/>
          </a:xfrm>
          <a:prstGeom prst="rect">
            <a:avLst/>
          </a:prstGeom>
          <a:noFill/>
          <a:ln w="9525">
            <a:noFill/>
            <a:miter lim="800000"/>
            <a:headEnd/>
            <a:tailEnd/>
          </a:ln>
          <a:effectLst/>
        </p:spPr>
        <p:txBody>
          <a:bodyPr wrap="none" anchor="ctr"/>
          <a:lstStyle/>
          <a:p>
            <a:pPr algn="ctr">
              <a:defRPr/>
            </a:pPr>
            <a:r>
              <a:rPr lang="en-US" sz="1600" b="1" dirty="0">
                <a:solidFill>
                  <a:sysClr val="windowText" lastClr="000000"/>
                </a:solidFill>
                <a:effectLst>
                  <a:outerShdw blurRad="38100" dist="38100" dir="2700000" algn="tl">
                    <a:srgbClr val="C0C0C0"/>
                  </a:outerShdw>
                </a:effectLst>
              </a:rPr>
              <a:t>Grade-Level</a:t>
            </a:r>
          </a:p>
          <a:p>
            <a:pPr algn="ctr">
              <a:defRPr/>
            </a:pPr>
            <a:r>
              <a:rPr lang="en-US" sz="1600" b="1" dirty="0">
                <a:solidFill>
                  <a:sysClr val="windowText" lastClr="000000"/>
                </a:solidFill>
                <a:effectLst>
                  <a:outerShdw blurRad="38100" dist="38100" dir="2700000" algn="tl">
                    <a:srgbClr val="C0C0C0"/>
                  </a:outerShdw>
                </a:effectLst>
              </a:rPr>
              <a:t>Norms</a:t>
            </a:r>
          </a:p>
        </p:txBody>
      </p:sp>
      <p:sp>
        <p:nvSpPr>
          <p:cNvPr id="95" name="Rectangle 40"/>
          <p:cNvSpPr>
            <a:spLocks noChangeArrowheads="1"/>
          </p:cNvSpPr>
          <p:nvPr/>
        </p:nvSpPr>
        <p:spPr bwMode="auto">
          <a:xfrm>
            <a:off x="6230938" y="1752600"/>
            <a:ext cx="1312862" cy="641350"/>
          </a:xfrm>
          <a:prstGeom prst="rect">
            <a:avLst/>
          </a:prstGeom>
          <a:noFill/>
          <a:ln w="9525">
            <a:noFill/>
            <a:miter lim="800000"/>
            <a:headEnd/>
            <a:tailEnd/>
          </a:ln>
          <a:effectLst/>
        </p:spPr>
        <p:txBody>
          <a:bodyPr wrap="none" anchor="ctr"/>
          <a:lstStyle/>
          <a:p>
            <a:pPr algn="ctr">
              <a:defRPr/>
            </a:pPr>
            <a:r>
              <a:rPr lang="en-US" sz="1600" b="1" dirty="0">
                <a:solidFill>
                  <a:sysClr val="windowText" lastClr="000000"/>
                </a:solidFill>
                <a:effectLst>
                  <a:outerShdw blurRad="38100" dist="38100" dir="2700000" algn="tl">
                    <a:srgbClr val="C0C0C0"/>
                  </a:outerShdw>
                </a:effectLst>
              </a:rPr>
              <a:t>RIT </a:t>
            </a:r>
          </a:p>
          <a:p>
            <a:pPr algn="ctr">
              <a:defRPr/>
            </a:pPr>
            <a:r>
              <a:rPr lang="en-US" sz="1600" b="1" dirty="0">
                <a:solidFill>
                  <a:sysClr val="windowText" lastClr="000000"/>
                </a:solidFill>
                <a:effectLst>
                  <a:outerShdw blurRad="38100" dist="38100" dir="2700000" algn="tl">
                    <a:srgbClr val="C0C0C0"/>
                  </a:outerShdw>
                </a:effectLst>
              </a:rPr>
              <a:t>Skills Data</a:t>
            </a:r>
          </a:p>
        </p:txBody>
      </p:sp>
      <p:sp>
        <p:nvSpPr>
          <p:cNvPr id="96" name="Text Box 41"/>
          <p:cNvSpPr txBox="1">
            <a:spLocks noChangeArrowheads="1"/>
          </p:cNvSpPr>
          <p:nvPr/>
        </p:nvSpPr>
        <p:spPr bwMode="auto">
          <a:xfrm>
            <a:off x="5791200" y="2401888"/>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DesCartes or  Primary Grades Instructional Data</a:t>
            </a:r>
          </a:p>
        </p:txBody>
      </p:sp>
      <p:sp>
        <p:nvSpPr>
          <p:cNvPr id="97" name="Rectangle 42"/>
          <p:cNvSpPr>
            <a:spLocks noChangeArrowheads="1"/>
          </p:cNvSpPr>
          <p:nvPr/>
        </p:nvSpPr>
        <p:spPr bwMode="auto">
          <a:xfrm>
            <a:off x="4157663" y="5932488"/>
            <a:ext cx="820737" cy="336550"/>
          </a:xfrm>
          <a:prstGeom prst="rect">
            <a:avLst/>
          </a:prstGeom>
          <a:solidFill>
            <a:srgbClr val="F8F8F8"/>
          </a:solidFill>
          <a:ln w="9525">
            <a:solidFill>
              <a:schemeClr val="tx1"/>
            </a:solidFill>
            <a:miter lim="800000"/>
            <a:headEnd/>
            <a:tailEnd/>
          </a:ln>
        </p:spPr>
        <p:txBody>
          <a:bodyPr wrap="none" anchor="ctr"/>
          <a:lstStyle/>
          <a:p>
            <a:pPr algn="ctr"/>
            <a:r>
              <a:rPr lang="en-US" sz="1400"/>
              <a:t>K</a:t>
            </a:r>
          </a:p>
        </p:txBody>
      </p:sp>
      <p:sp>
        <p:nvSpPr>
          <p:cNvPr id="98" name="Rectangle 43"/>
          <p:cNvSpPr>
            <a:spLocks noChangeArrowheads="1"/>
          </p:cNvSpPr>
          <p:nvPr/>
        </p:nvSpPr>
        <p:spPr bwMode="auto">
          <a:xfrm>
            <a:off x="4157663" y="5592763"/>
            <a:ext cx="820737" cy="339725"/>
          </a:xfrm>
          <a:prstGeom prst="rect">
            <a:avLst/>
          </a:prstGeom>
          <a:solidFill>
            <a:srgbClr val="EAEAEA"/>
          </a:solidFill>
          <a:ln w="9525">
            <a:solidFill>
              <a:schemeClr val="tx1"/>
            </a:solidFill>
            <a:miter lim="800000"/>
            <a:headEnd/>
            <a:tailEnd/>
          </a:ln>
        </p:spPr>
        <p:txBody>
          <a:bodyPr wrap="none" anchor="ctr"/>
          <a:lstStyle/>
          <a:p>
            <a:pPr algn="ctr"/>
            <a:r>
              <a:rPr lang="en-US" sz="1400"/>
              <a:t>1</a:t>
            </a:r>
          </a:p>
        </p:txBody>
      </p:sp>
      <p:pic>
        <p:nvPicPr>
          <p:cNvPr id="99"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b="32204"/>
          <a:stretch>
            <a:fillRect/>
          </a:stretch>
        </p:blipFill>
        <p:spPr bwMode="auto">
          <a:xfrm>
            <a:off x="5791200" y="3352800"/>
            <a:ext cx="2133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0" name="Pictur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575175"/>
            <a:ext cx="2133600" cy="116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1" name="Picture 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5334000"/>
            <a:ext cx="2133600" cy="946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2" name="Straight Arrow Connector 101"/>
          <p:cNvCxnSpPr/>
          <p:nvPr/>
        </p:nvCxnSpPr>
        <p:spPr>
          <a:xfrm rot="10800000">
            <a:off x="4800600" y="5180013"/>
            <a:ext cx="457200" cy="1587"/>
          </a:xfrm>
          <a:prstGeom prst="straightConnector1">
            <a:avLst/>
          </a:prstGeom>
          <a:ln w="38100">
            <a:solidFill>
              <a:schemeClr val="accent4"/>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103" name="Straight Arrow Connector 102"/>
          <p:cNvCxnSpPr/>
          <p:nvPr/>
        </p:nvCxnSpPr>
        <p:spPr>
          <a:xfrm rot="5400000" flipH="1" flipV="1">
            <a:off x="5562600" y="3657600"/>
            <a:ext cx="1371600" cy="1219200"/>
          </a:xfrm>
          <a:prstGeom prst="straightConnector1">
            <a:avLst/>
          </a:prstGeom>
          <a:ln w="38100">
            <a:solidFill>
              <a:schemeClr val="accent4"/>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4" name="5-Point Star 103"/>
          <p:cNvSpPr/>
          <p:nvPr/>
        </p:nvSpPr>
        <p:spPr>
          <a:xfrm>
            <a:off x="5257800" y="4876800"/>
            <a:ext cx="457200" cy="457200"/>
          </a:xfrm>
          <a:prstGeom prst="star5">
            <a:avLst>
              <a:gd name="adj" fmla="val 20871"/>
              <a:gd name="hf" fmla="val 105146"/>
              <a:gd name="vf" fmla="val 110557"/>
            </a:avLst>
          </a:prstGeom>
          <a:solidFill>
            <a:schemeClr val="accent2"/>
          </a:solidFill>
          <a:ln w="254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1" name="Picture 60">
            <a:hlinkClick r:id="" action="ppaction://hlinkshowjump?jump=nextslid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200" y="6309360"/>
            <a:ext cx="1359296" cy="310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500" fill="hold"/>
                                        <p:tgtEl>
                                          <p:spTgt spid="102"/>
                                        </p:tgtEl>
                                        <p:attrNameLst>
                                          <p:attrName>ppt_x</p:attrName>
                                        </p:attrNameLst>
                                      </p:cBhvr>
                                      <p:tavLst>
                                        <p:tav tm="0">
                                          <p:val>
                                            <p:strVal val="#ppt_x"/>
                                          </p:val>
                                        </p:tav>
                                        <p:tav tm="100000">
                                          <p:val>
                                            <p:strVal val="#ppt_x"/>
                                          </p:val>
                                        </p:tav>
                                      </p:tavLst>
                                    </p:anim>
                                    <p:anim calcmode="lin" valueType="num">
                                      <p:cBhvr additive="base">
                                        <p:cTn id="14"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1000" fill="hold"/>
                                        <p:tgtEl>
                                          <p:spTgt spid="61"/>
                                        </p:tgtEl>
                                        <p:attrNameLst>
                                          <p:attrName>ppt_x</p:attrName>
                                        </p:attrNameLst>
                                      </p:cBhvr>
                                      <p:tavLst>
                                        <p:tav tm="0">
                                          <p:val>
                                            <p:strVal val="#ppt_x"/>
                                          </p:val>
                                        </p:tav>
                                        <p:tav tm="100000">
                                          <p:val>
                                            <p:strVal val="#ppt_x"/>
                                          </p:val>
                                        </p:tav>
                                      </p:tavLst>
                                    </p:anim>
                                    <p:anim calcmode="lin" valueType="num">
                                      <p:cBhvr additive="base">
                                        <p:cTn id="26"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66863"/>
            <a:ext cx="85645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6"/>
          <p:cNvSpPr>
            <a:spLocks noGrp="1"/>
          </p:cNvSpPr>
          <p:nvPr>
            <p:ph type="sldNum" sz="quarter" idx="10"/>
          </p:nvPr>
        </p:nvSpPr>
        <p:spPr/>
        <p:txBody>
          <a:bodyPr/>
          <a:lstStyle/>
          <a:p>
            <a:fld id="{0114A057-D7E4-4167-9663-7F97486B0EFC}" type="slidenum">
              <a:rPr lang="en-US" smtClean="0"/>
              <a:pPr/>
              <a:t>28</a:t>
            </a:fld>
            <a:endParaRPr lang="en-US" dirty="0"/>
          </a:p>
        </p:txBody>
      </p:sp>
      <p:sp>
        <p:nvSpPr>
          <p:cNvPr id="80898" name="Rectangle 3"/>
          <p:cNvSpPr>
            <a:spLocks noGrp="1" noChangeArrowheads="1"/>
          </p:cNvSpPr>
          <p:nvPr>
            <p:ph type="title"/>
          </p:nvPr>
        </p:nvSpPr>
        <p:spPr/>
        <p:txBody>
          <a:bodyPr/>
          <a:lstStyle/>
          <a:p>
            <a:r>
              <a:rPr lang="en-US" smtClean="0"/>
              <a:t>Measuring Growth</a:t>
            </a:r>
          </a:p>
        </p:txBody>
      </p:sp>
      <p:sp>
        <p:nvSpPr>
          <p:cNvPr id="4" name="Rectangle 3"/>
          <p:cNvSpPr/>
          <p:nvPr/>
        </p:nvSpPr>
        <p:spPr>
          <a:xfrm>
            <a:off x="6553200" y="2590800"/>
            <a:ext cx="74771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6019800" y="2590800"/>
            <a:ext cx="74771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5334000" y="2590800"/>
            <a:ext cx="74771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4656138" y="2555875"/>
            <a:ext cx="74771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3589338" y="2590800"/>
            <a:ext cx="746125"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286000" y="2590800"/>
            <a:ext cx="747713"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5" name="Picture 34" descr="MN DesCartes Page - Reading - 221 - 230.png"/>
          <p:cNvPicPr>
            <a:picLocks noChangeAspect="1"/>
          </p:cNvPicPr>
          <p:nvPr/>
        </p:nvPicPr>
        <p:blipFill>
          <a:blip r:embed="rId4" cstate="print"/>
          <a:srcRect b="22767"/>
          <a:stretch>
            <a:fillRect/>
          </a:stretch>
        </p:blipFill>
        <p:spPr bwMode="auto">
          <a:xfrm>
            <a:off x="152400" y="3008262"/>
            <a:ext cx="8839200" cy="491653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36" name="Oval 35"/>
          <p:cNvSpPr>
            <a:spLocks noChangeArrowheads="1"/>
          </p:cNvSpPr>
          <p:nvPr/>
        </p:nvSpPr>
        <p:spPr bwMode="auto">
          <a:xfrm>
            <a:off x="2895600" y="4267200"/>
            <a:ext cx="3276600" cy="2133600"/>
          </a:xfrm>
          <a:prstGeom prst="ellipse">
            <a:avLst/>
          </a:prstGeom>
          <a:noFill/>
          <a:ln w="38100" algn="ctr">
            <a:solidFill>
              <a:schemeClr val="accent4"/>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sp>
        <p:nvSpPr>
          <p:cNvPr id="22" name="Right Brace 21"/>
          <p:cNvSpPr>
            <a:spLocks/>
          </p:cNvSpPr>
          <p:nvPr/>
        </p:nvSpPr>
        <p:spPr bwMode="auto">
          <a:xfrm rot="5400000">
            <a:off x="7258050" y="1924050"/>
            <a:ext cx="457200" cy="2400300"/>
          </a:xfrm>
          <a:prstGeom prst="rightBrace">
            <a:avLst>
              <a:gd name="adj1" fmla="val 41854"/>
              <a:gd name="adj2" fmla="val 50000"/>
            </a:avLst>
          </a:prstGeom>
          <a:noFill/>
          <a:ln w="38100" algn="ctr">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cxnSp>
        <p:nvCxnSpPr>
          <p:cNvPr id="6" name="Elbow Connector 5"/>
          <p:cNvCxnSpPr>
            <a:stCxn id="11" idx="1"/>
          </p:cNvCxnSpPr>
          <p:nvPr/>
        </p:nvCxnSpPr>
        <p:spPr>
          <a:xfrm rot="10800000" flipV="1">
            <a:off x="4586288" y="3473450"/>
            <a:ext cx="2384425" cy="488950"/>
          </a:xfrm>
          <a:prstGeom prst="bentConnector3">
            <a:avLst>
              <a:gd name="adj1" fmla="val 100235"/>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970713" y="3287713"/>
            <a:ext cx="1030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chemeClr val="accent4"/>
                </a:solidFill>
                <a:cs typeface="Arial" charset="0"/>
              </a:rPr>
              <a:t>221-230</a:t>
            </a:r>
          </a:p>
        </p:txBody>
      </p:sp>
      <p:pic>
        <p:nvPicPr>
          <p:cNvPr id="18" name="Picture 17">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9016" y="6172200"/>
            <a:ext cx="969184" cy="310870"/>
          </a:xfrm>
          <a:prstGeom prst="rect">
            <a:avLst/>
          </a:prstGeom>
        </p:spPr>
      </p:pic>
    </p:spTree>
    <p:extLst>
      <p:ext uri="{BB962C8B-B14F-4D97-AF65-F5344CB8AC3E}">
        <p14:creationId xmlns:p14="http://schemas.microsoft.com/office/powerpoint/2010/main" val="1869466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animBg="1"/>
      <p:bldP spid="38" grpId="0" animBg="1"/>
      <p:bldP spid="39" grpId="0" animBg="1"/>
      <p:bldP spid="40" grpId="0" animBg="1"/>
      <p:bldP spid="41" grpId="0" animBg="1"/>
      <p:bldP spid="36" grpId="0" animBg="1"/>
      <p:bldP spid="22"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fld id="{77E26F9C-704A-4832-8405-46AF20F2E16C}" type="slidenum">
              <a:rPr lang="en-US" smtClean="0"/>
              <a:pPr/>
              <a:t>29</a:t>
            </a:fld>
            <a:endParaRPr lang="en-US" dirty="0"/>
          </a:p>
        </p:txBody>
      </p:sp>
      <p:sp>
        <p:nvSpPr>
          <p:cNvPr id="81924" name="Rectangle 2"/>
          <p:cNvSpPr>
            <a:spLocks noGrp="1" noChangeArrowheads="1"/>
          </p:cNvSpPr>
          <p:nvPr>
            <p:ph type="title"/>
          </p:nvPr>
        </p:nvSpPr>
        <p:spPr/>
        <p:txBody>
          <a:bodyPr>
            <a:noAutofit/>
          </a:bodyPr>
          <a:lstStyle/>
          <a:p>
            <a:r>
              <a:rPr lang="en-US" dirty="0" smtClean="0"/>
              <a:t>Normative Data: Bringing Context </a:t>
            </a:r>
            <a:br>
              <a:rPr lang="en-US" dirty="0" smtClean="0"/>
            </a:br>
            <a:r>
              <a:rPr lang="en-US" dirty="0" smtClean="0"/>
              <a:t>to the Data</a:t>
            </a:r>
          </a:p>
        </p:txBody>
      </p:sp>
      <p:sp>
        <p:nvSpPr>
          <p:cNvPr id="14" name="Content Placeholder 13"/>
          <p:cNvSpPr>
            <a:spLocks noGrp="1"/>
          </p:cNvSpPr>
          <p:nvPr>
            <p:ph sz="half" idx="4294967295"/>
          </p:nvPr>
        </p:nvSpPr>
        <p:spPr>
          <a:xfrm>
            <a:off x="304800" y="1807029"/>
            <a:ext cx="3276600" cy="5029200"/>
          </a:xfrm>
        </p:spPr>
        <p:txBody>
          <a:bodyPr/>
          <a:lstStyle/>
          <a:p>
            <a:r>
              <a:rPr lang="en-US" dirty="0" smtClean="0"/>
              <a:t>Grade-level </a:t>
            </a:r>
            <a:br>
              <a:rPr lang="en-US" dirty="0" smtClean="0"/>
            </a:br>
            <a:r>
              <a:rPr lang="en-US" dirty="0" smtClean="0"/>
              <a:t>norms</a:t>
            </a:r>
          </a:p>
          <a:p>
            <a:pPr lvl="1"/>
            <a:r>
              <a:rPr lang="en-US" dirty="0" smtClean="0"/>
              <a:t>Typical performance </a:t>
            </a:r>
          </a:p>
          <a:p>
            <a:pPr lvl="1"/>
            <a:r>
              <a:rPr lang="en-US" dirty="0" smtClean="0"/>
              <a:t>Beginning-of-Year, Middle-of-Year, and </a:t>
            </a:r>
            <a:br>
              <a:rPr lang="en-US" dirty="0" smtClean="0"/>
            </a:br>
            <a:r>
              <a:rPr lang="en-US" dirty="0" smtClean="0"/>
              <a:t>End-of-Year</a:t>
            </a:r>
          </a:p>
          <a:p>
            <a:endParaRPr lang="en-US" dirty="0"/>
          </a:p>
        </p:txBody>
      </p:sp>
      <p:pic>
        <p:nvPicPr>
          <p:cNvPr id="7" name="Picture 6">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309360"/>
            <a:ext cx="1359296" cy="310870"/>
          </a:xfrm>
          <a:prstGeom prst="rect">
            <a:avLst/>
          </a:prstGeom>
        </p:spPr>
      </p:pic>
      <p:pic>
        <p:nvPicPr>
          <p:cNvPr id="11"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602232" y="1609725"/>
            <a:ext cx="5121343" cy="4512733"/>
          </a:xfrm>
          <a:prstGeom prst="rect">
            <a:avLst/>
          </a:prstGeom>
          <a:solidFill>
            <a:schemeClr val="accent3">
              <a:alpha val="60000"/>
            </a:schemeClr>
          </a:solidFill>
          <a:ln w="9525">
            <a:solidFill>
              <a:schemeClr val="tx1"/>
            </a:solidFill>
            <a:miter lim="800000"/>
            <a:headEnd/>
            <a:tailEnd/>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CF535A62-918C-4F03-B975-F6C30483283F}" type="slidenum">
              <a:rPr lang="en-US" smtClean="0"/>
              <a:pPr/>
              <a:t>3</a:t>
            </a:fld>
            <a:endParaRPr lang="en-US" dirty="0"/>
          </a:p>
        </p:txBody>
      </p:sp>
      <p:sp>
        <p:nvSpPr>
          <p:cNvPr id="2" name="Title 1"/>
          <p:cNvSpPr>
            <a:spLocks noGrp="1"/>
          </p:cNvSpPr>
          <p:nvPr>
            <p:ph type="title"/>
          </p:nvPr>
        </p:nvSpPr>
        <p:spPr/>
        <p:txBody>
          <a:bodyPr/>
          <a:lstStyle/>
          <a:p>
            <a:r>
              <a:rPr lang="en-US" dirty="0" smtClean="0"/>
              <a:t>Setting the Stage</a:t>
            </a:r>
            <a:endParaRPr lang="en-US" dirty="0"/>
          </a:p>
        </p:txBody>
      </p:sp>
      <p:sp>
        <p:nvSpPr>
          <p:cNvPr id="21507" name="Content Placeholder 2"/>
          <p:cNvSpPr>
            <a:spLocks noGrp="1"/>
          </p:cNvSpPr>
          <p:nvPr>
            <p:ph idx="1"/>
          </p:nvPr>
        </p:nvSpPr>
        <p:spPr/>
        <p:txBody>
          <a:bodyPr/>
          <a:lstStyle/>
          <a:p>
            <a:r>
              <a:rPr lang="en-US" smtClean="0"/>
              <a:t>Welcome and introductions</a:t>
            </a:r>
          </a:p>
          <a:p>
            <a:r>
              <a:rPr lang="en-US" smtClean="0"/>
              <a:t>Structure for the day</a:t>
            </a:r>
          </a:p>
          <a:p>
            <a:r>
              <a:rPr lang="en-US" smtClean="0"/>
              <a:t>Agenda</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CF535A62-918C-4F03-B975-F6C30483283F}" type="slidenum">
              <a:rPr lang="en-US" smtClean="0"/>
              <a:pPr/>
              <a:t>30</a:t>
            </a:fld>
            <a:endParaRPr lang="en-US" dirty="0"/>
          </a:p>
        </p:txBody>
      </p:sp>
      <p:sp>
        <p:nvSpPr>
          <p:cNvPr id="82947" name="Rectangle 2"/>
          <p:cNvSpPr>
            <a:spLocks noGrp="1" noChangeArrowheads="1"/>
          </p:cNvSpPr>
          <p:nvPr>
            <p:ph type="title"/>
          </p:nvPr>
        </p:nvSpPr>
        <p:spPr/>
        <p:txBody>
          <a:bodyPr/>
          <a:lstStyle/>
          <a:p>
            <a:r>
              <a:rPr lang="en-US" dirty="0" smtClean="0"/>
              <a:t>NWEA™ Research</a:t>
            </a:r>
          </a:p>
        </p:txBody>
      </p:sp>
      <p:sp>
        <p:nvSpPr>
          <p:cNvPr id="53250" name="Rectangle 3"/>
          <p:cNvSpPr>
            <a:spLocks noGrp="1" noChangeArrowheads="1"/>
          </p:cNvSpPr>
          <p:nvPr>
            <p:ph idx="1"/>
          </p:nvPr>
        </p:nvSpPr>
        <p:spPr>
          <a:xfrm>
            <a:off x="2385308" y="2319866"/>
            <a:ext cx="6515910" cy="4087004"/>
          </a:xfrm>
        </p:spPr>
        <p:txBody>
          <a:bodyPr/>
          <a:lstStyle/>
          <a:p>
            <a:r>
              <a:rPr lang="en-US" dirty="0" smtClean="0"/>
              <a:t>What are expected RIT and growth scores?</a:t>
            </a:r>
          </a:p>
          <a:p>
            <a:r>
              <a:rPr lang="en-US" dirty="0" smtClean="0"/>
              <a:t>Normative Data, grades K-10</a:t>
            </a:r>
          </a:p>
          <a:p>
            <a:r>
              <a:rPr lang="en-US" dirty="0" smtClean="0"/>
              <a:t>Scale Alignment Studies </a:t>
            </a:r>
          </a:p>
          <a:p>
            <a:pPr lvl="1"/>
            <a:r>
              <a:rPr lang="en-US" dirty="0" smtClean="0"/>
              <a:t>Aligns RIT scale with state proficiency benchmarks</a:t>
            </a:r>
          </a:p>
          <a:p>
            <a:r>
              <a:rPr lang="en-US" dirty="0" smtClean="0"/>
              <a:t>NWEA Goal Structures</a:t>
            </a:r>
          </a:p>
          <a:p>
            <a:endParaRPr lang="en-US" dirty="0" smtClean="0"/>
          </a:p>
        </p:txBody>
      </p:sp>
      <p:sp>
        <p:nvSpPr>
          <p:cNvPr id="93188" name="Line 4"/>
          <p:cNvSpPr>
            <a:spLocks noChangeShapeType="1"/>
          </p:cNvSpPr>
          <p:nvPr/>
        </p:nvSpPr>
        <p:spPr bwMode="auto">
          <a:xfrm flipV="1">
            <a:off x="4170334" y="2427641"/>
            <a:ext cx="1524000" cy="311408"/>
          </a:xfrm>
          <a:prstGeom prst="line">
            <a:avLst/>
          </a:prstGeom>
          <a:noFill/>
          <a:ln w="57150">
            <a:solidFill>
              <a:srgbClr val="13B5E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89" name="Text Box 5"/>
          <p:cNvSpPr txBox="1">
            <a:spLocks noChangeArrowheads="1"/>
          </p:cNvSpPr>
          <p:nvPr/>
        </p:nvSpPr>
        <p:spPr bwMode="auto">
          <a:xfrm rot="20947378">
            <a:off x="3165978" y="1743757"/>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400" dirty="0">
                <a:solidFill>
                  <a:schemeClr val="accent1"/>
                </a:solidFill>
                <a:latin typeface="Kristen ITC" pitchFamily="66" charset="0"/>
              </a:rPr>
              <a:t>typical</a:t>
            </a:r>
          </a:p>
        </p:txBody>
      </p:sp>
      <p:pic>
        <p:nvPicPr>
          <p:cNvPr id="9" name="Picture 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6309360"/>
            <a:ext cx="969184" cy="310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strips(upRight)">
                                      <p:cBhvr>
                                        <p:cTn id="7" dur="500"/>
                                        <p:tgtEl>
                                          <p:spTgt spid="93188"/>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iterate type="lt">
                                    <p:tmAbs val="75"/>
                                  </p:iterate>
                                  <p:childTnLst>
                                    <p:set>
                                      <p:cBhvr>
                                        <p:cTn id="10" dur="1" fill="hold">
                                          <p:stCondLst>
                                            <p:cond delay="74"/>
                                          </p:stCondLst>
                                        </p:cTn>
                                        <p:tgtEl>
                                          <p:spTgt spid="93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535A62-918C-4F03-B975-F6C30483283F}" type="slidenum">
              <a:rPr lang="en-US" smtClean="0"/>
              <a:pPr/>
              <a:t>31</a:t>
            </a:fld>
            <a:endParaRPr lang="en-US" dirty="0"/>
          </a:p>
        </p:txBody>
      </p:sp>
      <p:sp>
        <p:nvSpPr>
          <p:cNvPr id="83971" name="Rectangle 2"/>
          <p:cNvSpPr>
            <a:spLocks noGrp="1" noChangeArrowheads="1"/>
          </p:cNvSpPr>
          <p:nvPr>
            <p:ph type="title"/>
          </p:nvPr>
        </p:nvSpPr>
        <p:spPr/>
        <p:txBody>
          <a:bodyPr/>
          <a:lstStyle/>
          <a:p>
            <a:r>
              <a:rPr lang="en-US" smtClean="0"/>
              <a:t>Instructional Level vs. Mastery</a:t>
            </a:r>
          </a:p>
        </p:txBody>
      </p:sp>
      <p:sp>
        <p:nvSpPr>
          <p:cNvPr id="54274" name="Rectangle 3"/>
          <p:cNvSpPr>
            <a:spLocks noGrp="1" noChangeArrowheads="1"/>
          </p:cNvSpPr>
          <p:nvPr>
            <p:ph idx="1"/>
          </p:nvPr>
        </p:nvSpPr>
        <p:spPr/>
        <p:txBody>
          <a:bodyPr/>
          <a:lstStyle/>
          <a:p>
            <a:r>
              <a:rPr lang="en-US" smtClean="0"/>
              <a:t>The MAP test:</a:t>
            </a:r>
          </a:p>
          <a:p>
            <a:pPr lvl="1"/>
            <a:r>
              <a:rPr lang="en-US" smtClean="0"/>
              <a:t>Provides information about the instructional level of the student.</a:t>
            </a:r>
          </a:p>
          <a:p>
            <a:pPr lvl="1"/>
            <a:r>
              <a:rPr lang="en-US" smtClean="0"/>
              <a:t>Provides a road map for students toward achieving mastery. </a:t>
            </a:r>
          </a:p>
          <a:p>
            <a:pPr lvl="1"/>
            <a:r>
              <a:rPr lang="en-US" smtClean="0"/>
              <a:t>Is not a test for determining mastery of skills.  </a:t>
            </a:r>
          </a:p>
          <a:p>
            <a:endParaRPr lang="en-US" smtClean="0"/>
          </a:p>
          <a:p>
            <a:endParaRPr lang="en-US" smtClean="0"/>
          </a:p>
          <a:p>
            <a:endParaRPr lang="en-US" dirty="0" smtClean="0"/>
          </a:p>
        </p:txBody>
      </p:sp>
      <p:pic>
        <p:nvPicPr>
          <p:cNvPr id="6" name="Picture 5">
            <a:hlinkClick r:id="" action="ppaction://hlinkshowjump?jump=nextslide"/>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309360"/>
            <a:ext cx="1359296" cy="310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6"/>
          <p:cNvSpPr>
            <a:spLocks noGrp="1"/>
          </p:cNvSpPr>
          <p:nvPr>
            <p:ph type="sldNum" sz="quarter" idx="10"/>
          </p:nvPr>
        </p:nvSpPr>
        <p:spPr/>
        <p:txBody>
          <a:bodyPr/>
          <a:lstStyle/>
          <a:p>
            <a:fld id="{CF535A62-918C-4F03-B975-F6C30483283F}" type="slidenum">
              <a:rPr lang="en-US" smtClean="0"/>
              <a:pPr/>
              <a:t>32</a:t>
            </a:fld>
            <a:endParaRPr lang="en-US" dirty="0"/>
          </a:p>
        </p:txBody>
      </p:sp>
      <p:sp>
        <p:nvSpPr>
          <p:cNvPr id="84995" name="Rectangle 2"/>
          <p:cNvSpPr>
            <a:spLocks noGrp="1" noChangeArrowheads="1"/>
          </p:cNvSpPr>
          <p:nvPr>
            <p:ph type="title"/>
          </p:nvPr>
        </p:nvSpPr>
        <p:spPr/>
        <p:txBody>
          <a:bodyPr/>
          <a:lstStyle/>
          <a:p>
            <a:r>
              <a:rPr lang="en-US" smtClean="0"/>
              <a:t>Ready for Instruction Today</a:t>
            </a:r>
          </a:p>
        </p:txBody>
      </p:sp>
      <p:sp>
        <p:nvSpPr>
          <p:cNvPr id="43" name="Rectangle 3"/>
          <p:cNvSpPr txBox="1">
            <a:spLocks noChangeArrowheads="1"/>
          </p:cNvSpPr>
          <p:nvPr/>
        </p:nvSpPr>
        <p:spPr bwMode="auto">
          <a:xfrm>
            <a:off x="457200" y="1642285"/>
            <a:ext cx="255746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ts val="600"/>
              </a:spcAft>
              <a:buSzPct val="90000"/>
              <a:buFont typeface="Wingdings" pitchFamily="2" charset="2"/>
              <a:buChar char="§"/>
              <a:defRPr sz="2800" kern="1200">
                <a:solidFill>
                  <a:schemeClr val="tx1"/>
                </a:solidFill>
                <a:latin typeface="Arial" pitchFamily="34" charset="0"/>
                <a:ea typeface="+mn-ea"/>
                <a:cs typeface="Arial" pitchFamily="34" charset="0"/>
              </a:defRPr>
            </a:lvl1pPr>
            <a:lvl2pPr marL="742950" indent="-395288" algn="l" rtl="0" eaLnBrk="0" fontAlgn="base" hangingPunct="0">
              <a:spcBef>
                <a:spcPct val="20000"/>
              </a:spcBef>
              <a:spcAft>
                <a:spcPts val="600"/>
              </a:spcAft>
              <a:buSzPct val="80000"/>
              <a:buFont typeface="Webdings" pitchFamily="18" charset="2"/>
              <a:buChar char=""/>
              <a:defRPr sz="2400" kern="1200">
                <a:solidFill>
                  <a:schemeClr val="tx1"/>
                </a:solidFill>
                <a:latin typeface="Arial" pitchFamily="34" charset="0"/>
                <a:ea typeface="+mn-ea"/>
                <a:cs typeface="Arial" pitchFamily="34" charset="0"/>
              </a:defRPr>
            </a:lvl2pPr>
            <a:lvl3pPr marL="1262063" indent="-228600" algn="l" rtl="0" eaLnBrk="0" fontAlgn="base" hangingPunct="0">
              <a:spcBef>
                <a:spcPct val="20000"/>
              </a:spcBef>
              <a:spcAft>
                <a:spcPts val="60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SzPct val="50000"/>
            </a:pPr>
            <a:r>
              <a:rPr lang="en-US" sz="4800" smtClean="0">
                <a:ea typeface="ＭＳ Ｐゴシック" pitchFamily="34" charset="-128"/>
              </a:rPr>
              <a:t>R</a:t>
            </a:r>
            <a:r>
              <a:rPr lang="en-US" smtClean="0">
                <a:ea typeface="ＭＳ Ｐゴシック" pitchFamily="34" charset="-128"/>
              </a:rPr>
              <a:t>eady for</a:t>
            </a:r>
          </a:p>
          <a:p>
            <a:pPr eaLnBrk="1" hangingPunct="1">
              <a:buSzPct val="50000"/>
            </a:pPr>
            <a:r>
              <a:rPr lang="en-US" sz="4800" smtClean="0">
                <a:ea typeface="ＭＳ Ｐゴシック" pitchFamily="34" charset="-128"/>
              </a:rPr>
              <a:t>I</a:t>
            </a:r>
            <a:r>
              <a:rPr lang="en-US" smtClean="0">
                <a:ea typeface="ＭＳ Ｐゴシック" pitchFamily="34" charset="-128"/>
              </a:rPr>
              <a:t>nstruction</a:t>
            </a:r>
          </a:p>
          <a:p>
            <a:pPr eaLnBrk="1" hangingPunct="1">
              <a:buSzPct val="50000"/>
            </a:pPr>
            <a:r>
              <a:rPr lang="en-US" sz="4800" smtClean="0">
                <a:ea typeface="ＭＳ Ｐゴシック" pitchFamily="34" charset="-128"/>
              </a:rPr>
              <a:t>T</a:t>
            </a:r>
            <a:r>
              <a:rPr lang="en-US" smtClean="0">
                <a:ea typeface="ＭＳ Ｐゴシック" pitchFamily="34" charset="-128"/>
              </a:rPr>
              <a:t>oday</a:t>
            </a:r>
            <a:endParaRPr lang="en-US" dirty="0" smtClean="0">
              <a:ea typeface="ＭＳ Ｐゴシック" pitchFamily="34" charset="-128"/>
            </a:endParaRPr>
          </a:p>
        </p:txBody>
      </p:sp>
      <p:sp>
        <p:nvSpPr>
          <p:cNvPr id="44" name="Rectangle 4"/>
          <p:cNvSpPr>
            <a:spLocks noChangeArrowheads="1"/>
          </p:cNvSpPr>
          <p:nvPr/>
        </p:nvSpPr>
        <p:spPr bwMode="auto">
          <a:xfrm>
            <a:off x="3200400" y="1600200"/>
            <a:ext cx="4267200" cy="5029200"/>
          </a:xfrm>
          <a:prstGeom prst="rect">
            <a:avLst/>
          </a:prstGeom>
          <a:solidFill>
            <a:schemeClr val="accent3">
              <a:alpha val="6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solidFill>
                <a:srgbClr val="000000"/>
              </a:solidFill>
            </a:endParaRPr>
          </a:p>
        </p:txBody>
      </p:sp>
      <p:sp>
        <p:nvSpPr>
          <p:cNvPr id="45" name="Text Box 5"/>
          <p:cNvSpPr txBox="1">
            <a:spLocks noChangeArrowheads="1"/>
          </p:cNvSpPr>
          <p:nvPr/>
        </p:nvSpPr>
        <p:spPr bwMode="auto">
          <a:xfrm>
            <a:off x="3429000" y="6096000"/>
            <a:ext cx="72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120</a:t>
            </a:r>
          </a:p>
        </p:txBody>
      </p:sp>
      <p:sp>
        <p:nvSpPr>
          <p:cNvPr id="46" name="Text Box 6"/>
          <p:cNvSpPr txBox="1">
            <a:spLocks noChangeArrowheads="1"/>
          </p:cNvSpPr>
          <p:nvPr/>
        </p:nvSpPr>
        <p:spPr bwMode="auto">
          <a:xfrm>
            <a:off x="3429000" y="2057400"/>
            <a:ext cx="1208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b="1"/>
              <a:t>250</a:t>
            </a:r>
          </a:p>
        </p:txBody>
      </p:sp>
      <p:grpSp>
        <p:nvGrpSpPr>
          <p:cNvPr id="47" name="Group 18"/>
          <p:cNvGrpSpPr>
            <a:grpSpLocks/>
          </p:cNvGrpSpPr>
          <p:nvPr/>
        </p:nvGrpSpPr>
        <p:grpSpPr bwMode="auto">
          <a:xfrm>
            <a:off x="3505200" y="2438400"/>
            <a:ext cx="381000" cy="3532188"/>
            <a:chOff x="4704" y="1728"/>
            <a:chExt cx="96" cy="1920"/>
          </a:xfrm>
        </p:grpSpPr>
        <p:sp>
          <p:nvSpPr>
            <p:cNvPr id="48" name="Line 19"/>
            <p:cNvSpPr>
              <a:spLocks noChangeShapeType="1"/>
            </p:cNvSpPr>
            <p:nvPr/>
          </p:nvSpPr>
          <p:spPr bwMode="auto">
            <a:xfrm>
              <a:off x="4752" y="1728"/>
              <a:ext cx="0" cy="192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9" name="Line 20"/>
            <p:cNvSpPr>
              <a:spLocks noChangeShapeType="1"/>
            </p:cNvSpPr>
            <p:nvPr/>
          </p:nvSpPr>
          <p:spPr bwMode="auto">
            <a:xfrm>
              <a:off x="4704" y="336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0" name="Line 21"/>
            <p:cNvSpPr>
              <a:spLocks noChangeShapeType="1"/>
            </p:cNvSpPr>
            <p:nvPr/>
          </p:nvSpPr>
          <p:spPr bwMode="auto">
            <a:xfrm>
              <a:off x="4704" y="32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 name="Line 22"/>
            <p:cNvSpPr>
              <a:spLocks noChangeShapeType="1"/>
            </p:cNvSpPr>
            <p:nvPr/>
          </p:nvSpPr>
          <p:spPr bwMode="auto">
            <a:xfrm>
              <a:off x="4704" y="316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 name="Line 23"/>
            <p:cNvSpPr>
              <a:spLocks noChangeShapeType="1"/>
            </p:cNvSpPr>
            <p:nvPr/>
          </p:nvSpPr>
          <p:spPr bwMode="auto">
            <a:xfrm>
              <a:off x="4704" y="307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3" name="Line 24"/>
            <p:cNvSpPr>
              <a:spLocks noChangeShapeType="1"/>
            </p:cNvSpPr>
            <p:nvPr/>
          </p:nvSpPr>
          <p:spPr bwMode="auto">
            <a:xfrm>
              <a:off x="4704" y="297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5" name="Line 25"/>
            <p:cNvSpPr>
              <a:spLocks noChangeShapeType="1"/>
            </p:cNvSpPr>
            <p:nvPr/>
          </p:nvSpPr>
          <p:spPr bwMode="auto">
            <a:xfrm>
              <a:off x="4704" y="288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6" name="Line 26"/>
            <p:cNvSpPr>
              <a:spLocks noChangeShapeType="1"/>
            </p:cNvSpPr>
            <p:nvPr/>
          </p:nvSpPr>
          <p:spPr bwMode="auto">
            <a:xfrm>
              <a:off x="4704" y="182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7" name="Line 27"/>
            <p:cNvSpPr>
              <a:spLocks noChangeShapeType="1"/>
            </p:cNvSpPr>
            <p:nvPr/>
          </p:nvSpPr>
          <p:spPr bwMode="auto">
            <a:xfrm>
              <a:off x="4704" y="278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8" name="Line 28"/>
            <p:cNvSpPr>
              <a:spLocks noChangeShapeType="1"/>
            </p:cNvSpPr>
            <p:nvPr/>
          </p:nvSpPr>
          <p:spPr bwMode="auto">
            <a:xfrm>
              <a:off x="4704" y="268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9" name="Line 29"/>
            <p:cNvSpPr>
              <a:spLocks noChangeShapeType="1"/>
            </p:cNvSpPr>
            <p:nvPr/>
          </p:nvSpPr>
          <p:spPr bwMode="auto">
            <a:xfrm>
              <a:off x="4704" y="259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0" name="Line 30"/>
            <p:cNvSpPr>
              <a:spLocks noChangeShapeType="1"/>
            </p:cNvSpPr>
            <p:nvPr/>
          </p:nvSpPr>
          <p:spPr bwMode="auto">
            <a:xfrm>
              <a:off x="4704" y="249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1" name="Line 31"/>
            <p:cNvSpPr>
              <a:spLocks noChangeShapeType="1"/>
            </p:cNvSpPr>
            <p:nvPr/>
          </p:nvSpPr>
          <p:spPr bwMode="auto">
            <a:xfrm>
              <a:off x="4704" y="240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2" name="Line 32"/>
            <p:cNvSpPr>
              <a:spLocks noChangeShapeType="1"/>
            </p:cNvSpPr>
            <p:nvPr/>
          </p:nvSpPr>
          <p:spPr bwMode="auto">
            <a:xfrm>
              <a:off x="4704" y="230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3" name="Line 33"/>
            <p:cNvSpPr>
              <a:spLocks noChangeShapeType="1"/>
            </p:cNvSpPr>
            <p:nvPr/>
          </p:nvSpPr>
          <p:spPr bwMode="auto">
            <a:xfrm>
              <a:off x="4704" y="2208"/>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4" name="Line 34"/>
            <p:cNvSpPr>
              <a:spLocks noChangeShapeType="1"/>
            </p:cNvSpPr>
            <p:nvPr/>
          </p:nvSpPr>
          <p:spPr bwMode="auto">
            <a:xfrm>
              <a:off x="4704" y="211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5" name="Line 35"/>
            <p:cNvSpPr>
              <a:spLocks noChangeShapeType="1"/>
            </p:cNvSpPr>
            <p:nvPr/>
          </p:nvSpPr>
          <p:spPr bwMode="auto">
            <a:xfrm>
              <a:off x="4704" y="201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6" name="Line 36"/>
            <p:cNvSpPr>
              <a:spLocks noChangeShapeType="1"/>
            </p:cNvSpPr>
            <p:nvPr/>
          </p:nvSpPr>
          <p:spPr bwMode="auto">
            <a:xfrm>
              <a:off x="4704" y="1920"/>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7" name="Line 37"/>
            <p:cNvSpPr>
              <a:spLocks noChangeShapeType="1"/>
            </p:cNvSpPr>
            <p:nvPr/>
          </p:nvSpPr>
          <p:spPr bwMode="auto">
            <a:xfrm>
              <a:off x="4704" y="3552"/>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68" name="Line 38"/>
            <p:cNvSpPr>
              <a:spLocks noChangeShapeType="1"/>
            </p:cNvSpPr>
            <p:nvPr/>
          </p:nvSpPr>
          <p:spPr bwMode="auto">
            <a:xfrm>
              <a:off x="4704" y="3456"/>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69" name="Rectangle 40"/>
          <p:cNvSpPr>
            <a:spLocks noChangeArrowheads="1"/>
          </p:cNvSpPr>
          <p:nvPr/>
        </p:nvSpPr>
        <p:spPr bwMode="auto">
          <a:xfrm>
            <a:off x="4762500" y="1621896"/>
            <a:ext cx="2133600" cy="641350"/>
          </a:xfrm>
          <a:prstGeom prst="rect">
            <a:avLst/>
          </a:prstGeom>
          <a:noFill/>
          <a:ln w="9525">
            <a:noFill/>
            <a:miter lim="800000"/>
            <a:headEnd/>
            <a:tailEnd/>
          </a:ln>
          <a:effectLst/>
        </p:spPr>
        <p:txBody>
          <a:bodyPr wrap="none" anchor="ctr"/>
          <a:lstStyle/>
          <a:p>
            <a:pPr algn="ctr">
              <a:defRPr/>
            </a:pPr>
            <a:r>
              <a:rPr lang="en-US" b="1" dirty="0"/>
              <a:t>RIT </a:t>
            </a:r>
          </a:p>
          <a:p>
            <a:pPr algn="ctr">
              <a:defRPr/>
            </a:pPr>
            <a:r>
              <a:rPr lang="en-US" b="1" dirty="0"/>
              <a:t>Skills and Concepts</a:t>
            </a:r>
          </a:p>
        </p:txBody>
      </p:sp>
      <p:sp>
        <p:nvSpPr>
          <p:cNvPr id="70" name="Text Box 41"/>
          <p:cNvSpPr txBox="1">
            <a:spLocks noChangeArrowheads="1"/>
          </p:cNvSpPr>
          <p:nvPr/>
        </p:nvSpPr>
        <p:spPr bwMode="auto">
          <a:xfrm>
            <a:off x="4229100" y="2214563"/>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err="1" smtClean="0"/>
              <a:t>DesCartes</a:t>
            </a:r>
            <a:r>
              <a:rPr lang="en-US" dirty="0" smtClean="0"/>
              <a:t> </a:t>
            </a:r>
            <a:r>
              <a:rPr lang="en-US" dirty="0"/>
              <a:t>or Primary Grades Instructional Data</a:t>
            </a:r>
          </a:p>
        </p:txBody>
      </p:sp>
      <p:pic>
        <p:nvPicPr>
          <p:cNvPr id="71" name="Picture 35" descr="reading 191-200.png"/>
          <p:cNvPicPr>
            <a:picLocks noChangeAspect="1"/>
          </p:cNvPicPr>
          <p:nvPr/>
        </p:nvPicPr>
        <p:blipFill rotWithShape="1">
          <a:blip r:embed="rId3" cstate="print"/>
          <a:srcRect l="2168" t="1" r="2405" b="2167"/>
          <a:stretch/>
        </p:blipFill>
        <p:spPr bwMode="auto">
          <a:xfrm>
            <a:off x="4267200" y="2825620"/>
            <a:ext cx="2981325" cy="3578355"/>
          </a:xfrm>
          <a:prstGeom prst="rect">
            <a:avLst/>
          </a:prstGeom>
          <a:solidFill>
            <a:schemeClr val="accent3">
              <a:alpha val="60000"/>
            </a:schemeClr>
          </a:solidFill>
          <a:ln w="9525">
            <a:solidFill>
              <a:schemeClr val="tx1"/>
            </a:solidFill>
            <a:miter lim="800000"/>
            <a:headEnd/>
            <a:tailEnd/>
          </a:ln>
          <a:effectLst>
            <a:outerShdw blurRad="50800" dist="38100" dir="2700000" algn="tl" rotWithShape="0">
              <a:prstClr val="black">
                <a:alpha val="40000"/>
              </a:prstClr>
            </a:outerShdw>
          </a:effectLst>
        </p:spPr>
      </p:pic>
      <p:pic>
        <p:nvPicPr>
          <p:cNvPr id="72" name="Picture 71" descr="enlarged reading 2.png"/>
          <p:cNvPicPr>
            <a:picLocks noChangeAspect="1"/>
          </p:cNvPicPr>
          <p:nvPr/>
        </p:nvPicPr>
        <p:blipFill>
          <a:blip r:embed="rId4" cstate="print"/>
          <a:srcRect/>
          <a:stretch>
            <a:fillRect/>
          </a:stretch>
        </p:blipFill>
        <p:spPr bwMode="auto">
          <a:xfrm>
            <a:off x="4343400" y="4191000"/>
            <a:ext cx="3324225" cy="914400"/>
          </a:xfrm>
          <a:prstGeom prst="rect">
            <a:avLst/>
          </a:prstGeom>
          <a:noFill/>
          <a:ln w="38100">
            <a:solidFill>
              <a:srgbClr val="F78E1E"/>
            </a:solidFill>
            <a:miter lim="800000"/>
            <a:headEnd/>
            <a:tailEnd/>
          </a:ln>
          <a:effectLst>
            <a:outerShdw blurRad="50800" dist="38100" dir="2700000" algn="tl" rotWithShape="0">
              <a:prstClr val="black">
                <a:alpha val="40000"/>
              </a:prstClr>
            </a:outerShdw>
          </a:effectLst>
        </p:spPr>
      </p:pic>
      <p:sp>
        <p:nvSpPr>
          <p:cNvPr id="73" name="5-Point Star 72"/>
          <p:cNvSpPr/>
          <p:nvPr/>
        </p:nvSpPr>
        <p:spPr>
          <a:xfrm>
            <a:off x="3124200" y="3962400"/>
            <a:ext cx="1143000" cy="1066800"/>
          </a:xfrm>
          <a:prstGeom prst="star5">
            <a:avLst>
              <a:gd name="adj" fmla="val 19097"/>
              <a:gd name="hf" fmla="val 105146"/>
              <a:gd name="vf" fmla="val 110557"/>
            </a:avLst>
          </a:prstGeom>
          <a:solidFill>
            <a:schemeClr val="accent2"/>
          </a:solidFill>
          <a:ln w="3810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endParaRPr lang="en-US" sz="1200" b="1" dirty="0">
              <a:solidFill>
                <a:schemeClr val="tx1"/>
              </a:solidFill>
            </a:endParaRPr>
          </a:p>
        </p:txBody>
      </p:sp>
      <p:cxnSp>
        <p:nvCxnSpPr>
          <p:cNvPr id="74" name="Straight Arrow Connector 73"/>
          <p:cNvCxnSpPr/>
          <p:nvPr/>
        </p:nvCxnSpPr>
        <p:spPr>
          <a:xfrm flipH="1">
            <a:off x="3979599" y="3110972"/>
            <a:ext cx="1354401" cy="1134349"/>
          </a:xfrm>
          <a:prstGeom prst="straightConnector1">
            <a:avLst/>
          </a:prstGeom>
          <a:ln w="38100">
            <a:solidFill>
              <a:schemeClr val="accent4"/>
            </a:solidFill>
            <a:headEnd type="triangle"/>
            <a:tailEnd type="triangle"/>
          </a:ln>
          <a:effectLst>
            <a:outerShdw blurRad="50800" dist="38100" dir="2700000" algn="tl"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75" name="TextBox 36"/>
          <p:cNvSpPr txBox="1">
            <a:spLocks noChangeArrowheads="1"/>
          </p:cNvSpPr>
          <p:nvPr/>
        </p:nvSpPr>
        <p:spPr bwMode="auto">
          <a:xfrm>
            <a:off x="3375025" y="43767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Arial" pitchFamily="34" charset="0"/>
              </a:rPr>
              <a:t>195</a:t>
            </a:r>
          </a:p>
        </p:txBody>
      </p:sp>
      <p:pic>
        <p:nvPicPr>
          <p:cNvPr id="76" name="Picture 75">
            <a:hlinkClick r:id="" action="ppaction://hlinkshowjump?jump=nextslid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0" y="6309360"/>
            <a:ext cx="1359296" cy="310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ppt_x"/>
                                          </p:val>
                                        </p:tav>
                                        <p:tav tm="100000">
                                          <p:val>
                                            <p:strVal val="#ppt_x"/>
                                          </p:val>
                                        </p:tav>
                                      </p:tavLst>
                                    </p:anim>
                                    <p:anim calcmode="lin" valueType="num">
                                      <p:cBhvr additive="base">
                                        <p:cTn id="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10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additive="base">
                                        <p:cTn id="18" dur="500" fill="hold"/>
                                        <p:tgtEl>
                                          <p:spTgt spid="76"/>
                                        </p:tgtEl>
                                        <p:attrNameLst>
                                          <p:attrName>ppt_x</p:attrName>
                                        </p:attrNameLst>
                                      </p:cBhvr>
                                      <p:tavLst>
                                        <p:tav tm="0">
                                          <p:val>
                                            <p:strVal val="#ppt_x"/>
                                          </p:val>
                                        </p:tav>
                                        <p:tav tm="100000">
                                          <p:val>
                                            <p:strVal val="#ppt_x"/>
                                          </p:val>
                                        </p:tav>
                                      </p:tavLst>
                                    </p:anim>
                                    <p:anim calcmode="lin" valueType="num">
                                      <p:cBhvr additive="base">
                                        <p:cTn id="19"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5" descr="DesCartes Word Analysis 181-2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33" y="1560794"/>
            <a:ext cx="6554000" cy="5105400"/>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0"/>
          </p:nvPr>
        </p:nvSpPr>
        <p:spPr/>
        <p:txBody>
          <a:bodyPr/>
          <a:lstStyle/>
          <a:p>
            <a:fld id="{8B73B5AC-486A-4EEB-88F2-0F5234B7A723}" type="slidenum">
              <a:rPr lang="en-US" smtClean="0"/>
              <a:pPr/>
              <a:t>33</a:t>
            </a:fld>
            <a:endParaRPr lang="en-US" dirty="0"/>
          </a:p>
        </p:txBody>
      </p:sp>
      <p:sp>
        <p:nvSpPr>
          <p:cNvPr id="86019" name="Rectangle 3"/>
          <p:cNvSpPr>
            <a:spLocks noGrp="1" noChangeArrowheads="1"/>
          </p:cNvSpPr>
          <p:nvPr>
            <p:ph type="title"/>
          </p:nvPr>
        </p:nvSpPr>
        <p:spPr/>
        <p:txBody>
          <a:bodyPr/>
          <a:lstStyle/>
          <a:p>
            <a:r>
              <a:rPr lang="en-US" dirty="0" err="1" smtClean="0"/>
              <a:t>DesCartes</a:t>
            </a:r>
            <a:r>
              <a:rPr lang="en-US" dirty="0" smtClean="0"/>
              <a:t>: A Continuum of Learning</a:t>
            </a:r>
            <a:r>
              <a:rPr lang="en-US" baseline="30000" dirty="0" smtClean="0"/>
              <a:t>®</a:t>
            </a:r>
          </a:p>
        </p:txBody>
      </p:sp>
      <p:sp>
        <p:nvSpPr>
          <p:cNvPr id="44037" name="Rectangle 5"/>
          <p:cNvSpPr>
            <a:spLocks noChangeArrowheads="1"/>
          </p:cNvSpPr>
          <p:nvPr/>
        </p:nvSpPr>
        <p:spPr bwMode="auto">
          <a:xfrm>
            <a:off x="2357009" y="1541544"/>
            <a:ext cx="1295400" cy="20478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32" tIns="45716" rIns="91432" bIns="45716" anchor="ctr"/>
          <a:lstStyle/>
          <a:p>
            <a:pPr algn="ctr"/>
            <a:endParaRPr lang="en-US">
              <a:solidFill>
                <a:srgbClr val="000000"/>
              </a:solidFill>
            </a:endParaRPr>
          </a:p>
        </p:txBody>
      </p:sp>
      <p:sp>
        <p:nvSpPr>
          <p:cNvPr id="44038" name="Rectangle 6"/>
          <p:cNvSpPr>
            <a:spLocks noChangeArrowheads="1"/>
          </p:cNvSpPr>
          <p:nvPr/>
        </p:nvSpPr>
        <p:spPr bwMode="auto">
          <a:xfrm>
            <a:off x="2354911" y="1723751"/>
            <a:ext cx="3293042" cy="165289"/>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32" tIns="45716" rIns="91432" bIns="45716" anchor="ctr"/>
          <a:lstStyle/>
          <a:p>
            <a:pPr algn="ctr"/>
            <a:endParaRPr lang="en-US">
              <a:solidFill>
                <a:srgbClr val="000000"/>
              </a:solidFill>
            </a:endParaRPr>
          </a:p>
        </p:txBody>
      </p:sp>
      <p:sp>
        <p:nvSpPr>
          <p:cNvPr id="44039" name="Rectangle 7"/>
          <p:cNvSpPr>
            <a:spLocks noChangeArrowheads="1"/>
          </p:cNvSpPr>
          <p:nvPr/>
        </p:nvSpPr>
        <p:spPr bwMode="auto">
          <a:xfrm>
            <a:off x="2354912" y="1869742"/>
            <a:ext cx="1828800" cy="1857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32" tIns="45716" rIns="91432" bIns="45716" anchor="ctr"/>
          <a:lstStyle/>
          <a:p>
            <a:pPr algn="ctr"/>
            <a:endParaRPr lang="en-US">
              <a:solidFill>
                <a:srgbClr val="000000"/>
              </a:solidFill>
            </a:endParaRPr>
          </a:p>
        </p:txBody>
      </p:sp>
      <p:sp>
        <p:nvSpPr>
          <p:cNvPr id="56329" name="Rectangle 12"/>
          <p:cNvSpPr>
            <a:spLocks noChangeArrowheads="1"/>
          </p:cNvSpPr>
          <p:nvPr/>
        </p:nvSpPr>
        <p:spPr bwMode="auto">
          <a:xfrm>
            <a:off x="4531331" y="2117640"/>
            <a:ext cx="2209800" cy="4536189"/>
          </a:xfrm>
          <a:prstGeom prst="rect">
            <a:avLst/>
          </a:prstGeom>
          <a:solidFill>
            <a:schemeClr val="accent3">
              <a:lumMod val="60000"/>
              <a:lumOff val="40000"/>
              <a:alpha val="10196"/>
            </a:schemeClr>
          </a:solidFill>
          <a:ln w="38100" algn="ctr">
            <a:solidFill>
              <a:schemeClr val="accent2"/>
            </a:solidFill>
            <a:miter lim="800000"/>
            <a:headEnd/>
            <a:tailEnd/>
          </a:ln>
        </p:spPr>
        <p:txBody>
          <a:bodyPr wrap="none" lIns="91432" tIns="45716" rIns="91432" bIns="45716" anchor="ctr"/>
          <a:lstStyle/>
          <a:p>
            <a:pPr algn="ctr"/>
            <a:endParaRPr lang="en-US">
              <a:solidFill>
                <a:srgbClr val="000000"/>
              </a:solidFill>
            </a:endParaRPr>
          </a:p>
        </p:txBody>
      </p:sp>
      <p:sp>
        <p:nvSpPr>
          <p:cNvPr id="44040" name="Line 8"/>
          <p:cNvSpPr>
            <a:spLocks noChangeShapeType="1"/>
          </p:cNvSpPr>
          <p:nvPr/>
        </p:nvSpPr>
        <p:spPr bwMode="auto">
          <a:xfrm>
            <a:off x="4214808" y="1994548"/>
            <a:ext cx="1143000" cy="381000"/>
          </a:xfrm>
          <a:prstGeom prst="line">
            <a:avLst/>
          </a:prstGeom>
          <a:noFill/>
          <a:ln w="38100">
            <a:solidFill>
              <a:srgbClr val="005DAA"/>
            </a:solidFill>
            <a:round/>
            <a:headEnd/>
            <a:tailEnd type="triangle" w="med" len="med"/>
          </a:ln>
          <a:effectLst>
            <a:outerShdw blurRad="50800" dist="38100" dir="2700000" algn="tl" rotWithShape="0">
              <a:prstClr val="black">
                <a:alpha val="40000"/>
              </a:prstClr>
            </a:outerShdw>
          </a:effectLst>
        </p:spPr>
        <p:txBody>
          <a:bodyPr lIns="91432" tIns="45716" rIns="91432" bIns="45716"/>
          <a:lstStyle/>
          <a:p>
            <a:pPr>
              <a:defRPr/>
            </a:pPr>
            <a:endParaRPr lang="en-US">
              <a:solidFill>
                <a:prstClr val="black"/>
              </a:solidFill>
            </a:endParaRP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309360"/>
            <a:ext cx="969184" cy="310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4037"/>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403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44038"/>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4403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40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nimBg="1"/>
      <p:bldP spid="44037" grpId="1" animBg="1"/>
      <p:bldP spid="44038" grpId="0" animBg="1"/>
      <p:bldP spid="44038" grpId="1" animBg="1"/>
      <p:bldP spid="4403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8B73B5AC-486A-4EEB-88F2-0F5234B7A723}" type="slidenum">
              <a:rPr lang="en-US" smtClean="0"/>
              <a:pPr/>
              <a:t>34</a:t>
            </a:fld>
            <a:endParaRPr lang="en-US" dirty="0"/>
          </a:p>
        </p:txBody>
      </p:sp>
      <p:sp>
        <p:nvSpPr>
          <p:cNvPr id="87043" name="Title 2"/>
          <p:cNvSpPr>
            <a:spLocks noGrp="1"/>
          </p:cNvSpPr>
          <p:nvPr>
            <p:ph type="title"/>
          </p:nvPr>
        </p:nvSpPr>
        <p:spPr/>
        <p:txBody>
          <a:bodyPr/>
          <a:lstStyle/>
          <a:p>
            <a:r>
              <a:rPr lang="en-US" smtClean="0"/>
              <a:t>Primary Grades Instructional Data</a:t>
            </a:r>
            <a:endParaRPr lang="en-US" dirty="0" smtClean="0"/>
          </a:p>
        </p:txBody>
      </p:sp>
      <p:pic>
        <p:nvPicPr>
          <p:cNvPr id="5" name="Picture 4" descr="PGID Algebra 171-21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1600200"/>
            <a:ext cx="5705037" cy="5045377"/>
          </a:xfrm>
          <a:prstGeom prst="rect">
            <a:avLst/>
          </a:prstGeom>
          <a:noFill/>
          <a:ln w="63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6309360"/>
            <a:ext cx="969184" cy="310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0114A057-D7E4-4167-9663-7F97486B0EFC}" type="slidenum">
              <a:rPr lang="en-US" smtClean="0"/>
              <a:pPr/>
              <a:t>4</a:t>
            </a:fld>
            <a:endParaRPr lang="en-US" dirty="0"/>
          </a:p>
        </p:txBody>
      </p:sp>
      <p:sp>
        <p:nvSpPr>
          <p:cNvPr id="7" name="Title 6"/>
          <p:cNvSpPr>
            <a:spLocks noGrp="1"/>
          </p:cNvSpPr>
          <p:nvPr>
            <p:ph type="title"/>
          </p:nvPr>
        </p:nvSpPr>
        <p:spPr/>
        <p:txBody>
          <a:bodyPr/>
          <a:lstStyle/>
          <a:p>
            <a:r>
              <a:rPr lang="en-US" smtClean="0"/>
              <a:t>Planning Forward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1695204"/>
            <a:ext cx="6858000" cy="4853666"/>
          </a:xfrm>
          <a:prstGeom prst="rect">
            <a:avLst/>
          </a:prstGeom>
          <a:ln w="952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16B918F-A901-4759-A211-17F15B584010}" type="slidenum">
              <a:rPr lang="en-US" smtClean="0"/>
              <a:pPr/>
              <a:t>5</a:t>
            </a:fld>
            <a:endParaRPr lang="en-US" dirty="0"/>
          </a:p>
        </p:txBody>
      </p:sp>
      <p:sp>
        <p:nvSpPr>
          <p:cNvPr id="3" name="Title 2"/>
          <p:cNvSpPr>
            <a:spLocks noGrp="1"/>
          </p:cNvSpPr>
          <p:nvPr>
            <p:ph type="title"/>
          </p:nvPr>
        </p:nvSpPr>
        <p:spPr/>
        <p:txBody>
          <a:bodyPr/>
          <a:lstStyle/>
          <a:p>
            <a:r>
              <a:rPr lang="en-US" smtClean="0"/>
              <a:t>Self-Assessment </a:t>
            </a:r>
            <a:endParaRPr lang="en-US" dirty="0"/>
          </a:p>
        </p:txBody>
      </p:sp>
      <p:sp>
        <p:nvSpPr>
          <p:cNvPr id="53250" name="Content Placeholder 1"/>
          <p:cNvSpPr>
            <a:spLocks noGrp="1"/>
          </p:cNvSpPr>
          <p:nvPr>
            <p:ph idx="1"/>
          </p:nvPr>
        </p:nvSpPr>
        <p:spPr>
          <a:xfrm>
            <a:off x="2385308" y="2656242"/>
            <a:ext cx="6515910" cy="3973158"/>
          </a:xfrm>
        </p:spPr>
        <p:txBody>
          <a:bodyPr>
            <a:normAutofit fontScale="92500"/>
          </a:bodyPr>
          <a:lstStyle/>
          <a:p>
            <a:r>
              <a:rPr lang="en-US" sz="2200" dirty="0" err="1" smtClean="0"/>
              <a:t>DesCartes</a:t>
            </a:r>
            <a:r>
              <a:rPr lang="en-US" sz="2200" dirty="0" smtClean="0"/>
              <a:t>: A Continuum of Learning</a:t>
            </a:r>
            <a:r>
              <a:rPr lang="en-US" sz="2200" baseline="30000" dirty="0" smtClean="0"/>
              <a:t>®</a:t>
            </a:r>
            <a:r>
              <a:rPr lang="en-US" sz="2200" dirty="0" smtClean="0"/>
              <a:t>/Primary Grades Instructional Data (PGID) for lesson planning and goal setting.</a:t>
            </a:r>
          </a:p>
          <a:p>
            <a:r>
              <a:rPr lang="en-US" sz="2200" dirty="0" smtClean="0"/>
              <a:t>The Class Breakdown by Goal Report for lesson planning and grouping.</a:t>
            </a:r>
          </a:p>
          <a:p>
            <a:r>
              <a:rPr lang="en-US" sz="2200" dirty="0" smtClean="0"/>
              <a:t>The Class Report to make instructional decisions.</a:t>
            </a:r>
          </a:p>
          <a:p>
            <a:r>
              <a:rPr lang="en-US" sz="2200" dirty="0" smtClean="0"/>
              <a:t>Identify strengths and areas of need using MAP data.</a:t>
            </a:r>
          </a:p>
          <a:p>
            <a:r>
              <a:rPr lang="en-US" sz="2200" dirty="0" smtClean="0"/>
              <a:t>How to access and understand growth projections for students.</a:t>
            </a:r>
          </a:p>
          <a:p>
            <a:r>
              <a:rPr lang="en-US" sz="2200" dirty="0" smtClean="0"/>
              <a:t>Set goals with my classes and students.</a:t>
            </a:r>
          </a:p>
          <a:p>
            <a:endParaRPr lang="en-US" sz="2200" dirty="0" smtClean="0"/>
          </a:p>
        </p:txBody>
      </p:sp>
      <p:graphicFrame>
        <p:nvGraphicFramePr>
          <p:cNvPr id="9" name="Table 8"/>
          <p:cNvGraphicFramePr>
            <a:graphicFrameLocks noGrp="1"/>
          </p:cNvGraphicFramePr>
          <p:nvPr>
            <p:extLst>
              <p:ext uri="{D42A27DB-BD31-4B8C-83A1-F6EECF244321}">
                <p14:modId xmlns:p14="http://schemas.microsoft.com/office/powerpoint/2010/main" val="1334448767"/>
              </p:ext>
            </p:extLst>
          </p:nvPr>
        </p:nvGraphicFramePr>
        <p:xfrm>
          <a:off x="2514600" y="1600200"/>
          <a:ext cx="6207216" cy="838200"/>
        </p:xfrm>
        <a:graphic>
          <a:graphicData uri="http://schemas.openxmlformats.org/drawingml/2006/table">
            <a:tbl>
              <a:tblPr firstRow="1" bandRow="1">
                <a:tableStyleId>{93296810-A885-4BE3-A3E7-6D5BEEA58F35}</a:tableStyleId>
              </a:tblPr>
              <a:tblGrid>
                <a:gridCol w="1460400"/>
                <a:gridCol w="1582272"/>
                <a:gridCol w="1582272"/>
                <a:gridCol w="1582272"/>
              </a:tblGrid>
              <a:tr h="838200">
                <a:tc>
                  <a:txBody>
                    <a:bodyPr/>
                    <a:lstStyle/>
                    <a:p>
                      <a:pPr algn="ctr"/>
                      <a:r>
                        <a:rPr lang="en-US" sz="1800" b="1" dirty="0" smtClean="0">
                          <a:solidFill>
                            <a:schemeClr val="tx1"/>
                          </a:solidFill>
                          <a:latin typeface="Arial" pitchFamily="34" charset="0"/>
                          <a:cs typeface="Arial" pitchFamily="34" charset="0"/>
                        </a:rPr>
                        <a:t>I am aware</a:t>
                      </a:r>
                      <a:endParaRPr lang="en-US" sz="1800" b="1" dirty="0">
                        <a:solidFill>
                          <a:schemeClr val="tx1"/>
                        </a:solidFill>
                        <a:latin typeface="Arial" pitchFamily="34" charset="0"/>
                        <a:cs typeface="Arial" pitchFamily="34" charset="0"/>
                      </a:endParaRPr>
                    </a:p>
                  </a:txBody>
                  <a:tcPr marL="87358" marR="87358" marT="43679" marB="436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800" b="1" dirty="0" smtClean="0">
                          <a:solidFill>
                            <a:schemeClr val="tx1"/>
                          </a:solidFill>
                          <a:latin typeface="Arial" pitchFamily="34" charset="0"/>
                          <a:cs typeface="Arial" pitchFamily="34" charset="0"/>
                        </a:rPr>
                        <a:t>I understand</a:t>
                      </a:r>
                      <a:endParaRPr lang="en-US" sz="1800" b="1" dirty="0">
                        <a:solidFill>
                          <a:schemeClr val="tx1"/>
                        </a:solidFill>
                        <a:latin typeface="Arial" pitchFamily="34" charset="0"/>
                        <a:cs typeface="Arial" pitchFamily="34" charset="0"/>
                      </a:endParaRPr>
                    </a:p>
                  </a:txBody>
                  <a:tcPr marL="87358" marR="87358" marT="43679" marB="436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800" b="1" dirty="0" smtClean="0">
                          <a:solidFill>
                            <a:schemeClr val="tx1"/>
                          </a:solidFill>
                          <a:latin typeface="Arial" pitchFamily="34" charset="0"/>
                          <a:cs typeface="Arial" pitchFamily="34" charset="0"/>
                        </a:rPr>
                        <a:t>I can apply</a:t>
                      </a:r>
                      <a:endParaRPr lang="en-US" sz="1800" b="1" dirty="0">
                        <a:solidFill>
                          <a:schemeClr val="tx1"/>
                        </a:solidFill>
                        <a:latin typeface="Arial" pitchFamily="34" charset="0"/>
                        <a:cs typeface="Arial" pitchFamily="34" charset="0"/>
                      </a:endParaRPr>
                    </a:p>
                  </a:txBody>
                  <a:tcPr marL="87358" marR="87358" marT="43679" marB="436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800" b="1" dirty="0" smtClean="0">
                          <a:solidFill>
                            <a:schemeClr val="tx1"/>
                          </a:solidFill>
                          <a:latin typeface="Arial" pitchFamily="34" charset="0"/>
                          <a:cs typeface="Arial" pitchFamily="34" charset="0"/>
                        </a:rPr>
                        <a:t>I can teach others</a:t>
                      </a:r>
                      <a:endParaRPr lang="en-US" sz="1800" b="1" dirty="0">
                        <a:solidFill>
                          <a:schemeClr val="tx1"/>
                        </a:solidFill>
                        <a:latin typeface="Arial" pitchFamily="34" charset="0"/>
                        <a:cs typeface="Arial" pitchFamily="34" charset="0"/>
                      </a:endParaRPr>
                    </a:p>
                  </a:txBody>
                  <a:tcPr marL="87358" marR="87358" marT="43679" marB="436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bl>
          </a:graphicData>
        </a:graphic>
      </p:graphicFrame>
    </p:spTree>
    <p:extLst>
      <p:ext uri="{BB962C8B-B14F-4D97-AF65-F5344CB8AC3E}">
        <p14:creationId xmlns:p14="http://schemas.microsoft.com/office/powerpoint/2010/main" val="3950279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5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F535A62-918C-4F03-B975-F6C30483283F}" type="slidenum">
              <a:rPr lang="en-US" smtClean="0"/>
              <a:pPr/>
              <a:t>6</a:t>
            </a:fld>
            <a:endParaRPr lang="en-US" dirty="0"/>
          </a:p>
        </p:txBody>
      </p:sp>
      <p:sp>
        <p:nvSpPr>
          <p:cNvPr id="3" name="Title 2"/>
          <p:cNvSpPr>
            <a:spLocks noGrp="1"/>
          </p:cNvSpPr>
          <p:nvPr>
            <p:ph type="title"/>
          </p:nvPr>
        </p:nvSpPr>
        <p:spPr/>
        <p:txBody>
          <a:bodyPr/>
          <a:lstStyle/>
          <a:p>
            <a:r>
              <a:rPr lang="en-US" smtClean="0"/>
              <a:t>Activating Prior Knowledge</a:t>
            </a:r>
            <a:endParaRPr lang="en-US" dirty="0"/>
          </a:p>
        </p:txBody>
      </p:sp>
      <p:sp>
        <p:nvSpPr>
          <p:cNvPr id="24579" name="Content Placeholder 1"/>
          <p:cNvSpPr>
            <a:spLocks noGrp="1"/>
          </p:cNvSpPr>
          <p:nvPr>
            <p:ph idx="1"/>
          </p:nvPr>
        </p:nvSpPr>
        <p:spPr/>
        <p:txBody>
          <a:bodyPr/>
          <a:lstStyle/>
          <a:p>
            <a:r>
              <a:rPr lang="en-US" smtClean="0">
                <a:hlinkClick r:id="rId3" action="ppaction://hlinksldjump"/>
              </a:rPr>
              <a:t>Adaptive Assessment</a:t>
            </a:r>
            <a:endParaRPr lang="en-US" smtClean="0"/>
          </a:p>
          <a:p>
            <a:r>
              <a:rPr lang="en-US" smtClean="0">
                <a:hlinkClick r:id="rId4" action="ppaction://hlinksldjump"/>
              </a:rPr>
              <a:t>RIT Scale as a Growth Measure</a:t>
            </a:r>
            <a:endParaRPr lang="en-US" smtClean="0"/>
          </a:p>
          <a:p>
            <a:r>
              <a:rPr lang="en-US" smtClean="0">
                <a:hlinkClick r:id="rId5" action="ppaction://hlinksldjump"/>
              </a:rPr>
              <a:t>Normative Data</a:t>
            </a:r>
            <a:endParaRPr lang="en-US" smtClean="0"/>
          </a:p>
          <a:p>
            <a:r>
              <a:rPr lang="en-US" smtClean="0">
                <a:hlinkClick r:id="rId6" action="ppaction://hlinksldjump"/>
              </a:rPr>
              <a:t>Instructional Readiness</a:t>
            </a:r>
            <a:endParaRPr lang="en-US" smtClean="0"/>
          </a:p>
          <a:p>
            <a:r>
              <a:rPr lang="en-US" smtClean="0">
                <a:hlinkClick r:id="rId7" action="ppaction://hlinksldjump"/>
              </a:rPr>
              <a:t>DesCartes: A Continuum of Learning</a:t>
            </a:r>
            <a:endParaRPr lang="en-US" smtClean="0"/>
          </a:p>
          <a:p>
            <a:r>
              <a:rPr lang="en-US" smtClean="0">
                <a:hlinkClick r:id="rId8" action="ppaction://hlinksldjump"/>
              </a:rPr>
              <a:t>Primary Grades Instructional Data</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CF535A62-918C-4F03-B975-F6C30483283F}" type="slidenum">
              <a:rPr lang="en-US" smtClean="0"/>
              <a:pPr/>
              <a:t>7</a:t>
            </a:fld>
            <a:endParaRPr lang="en-US" dirty="0"/>
          </a:p>
        </p:txBody>
      </p:sp>
      <p:sp>
        <p:nvSpPr>
          <p:cNvPr id="3" name="Title 2"/>
          <p:cNvSpPr>
            <a:spLocks noGrp="1"/>
          </p:cNvSpPr>
          <p:nvPr>
            <p:ph type="title"/>
          </p:nvPr>
        </p:nvSpPr>
        <p:spPr/>
        <p:txBody>
          <a:bodyPr/>
          <a:lstStyle/>
          <a:p>
            <a:r>
              <a:rPr lang="en-US" dirty="0" smtClean="0"/>
              <a:t>Class Report</a:t>
            </a:r>
            <a:endParaRPr lang="en-US" dirty="0"/>
          </a:p>
        </p:txBody>
      </p:sp>
      <p:sp>
        <p:nvSpPr>
          <p:cNvPr id="25603" name="Content Placeholder 1"/>
          <p:cNvSpPr>
            <a:spLocks noGrp="1"/>
          </p:cNvSpPr>
          <p:nvPr>
            <p:ph idx="1"/>
          </p:nvPr>
        </p:nvSpPr>
        <p:spPr/>
        <p:txBody>
          <a:bodyPr/>
          <a:lstStyle/>
          <a:p>
            <a:r>
              <a:rPr lang="en-US" dirty="0" smtClean="0"/>
              <a:t>Displays the teacher’s class data for the current testing term, by RIT score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0"/>
          </p:nvPr>
        </p:nvSpPr>
        <p:spPr/>
        <p:txBody>
          <a:bodyPr/>
          <a:lstStyle/>
          <a:p>
            <a:fld id="{8B73B5AC-486A-4EEB-88F2-0F5234B7A723}" type="slidenum">
              <a:rPr lang="en-US" smtClean="0"/>
              <a:pPr/>
              <a:t>8</a:t>
            </a:fld>
            <a:endParaRPr lang="en-US" dirty="0"/>
          </a:p>
        </p:txBody>
      </p:sp>
      <p:pic>
        <p:nvPicPr>
          <p:cNvPr id="27652"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05046" y="1647810"/>
            <a:ext cx="6517158" cy="4879470"/>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29836" y="2599625"/>
            <a:ext cx="1188720" cy="110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95675" y="3002835"/>
            <a:ext cx="574221" cy="19140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rcRect b="8687"/>
          <a:stretch>
            <a:fillRect/>
          </a:stretch>
        </p:blipFill>
        <p:spPr bwMode="auto">
          <a:xfrm>
            <a:off x="2305046" y="1647810"/>
            <a:ext cx="6223939" cy="4716327"/>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3969292" y="3266470"/>
            <a:ext cx="685800" cy="13027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300288" y="1593922"/>
            <a:ext cx="4848786" cy="5026308"/>
          </a:xfrm>
          <a:prstGeom prst="rect">
            <a:avLst/>
          </a:prstGeom>
          <a:noFill/>
          <a:ln w="63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2305046" y="1593921"/>
            <a:ext cx="5465991" cy="514266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15200" y="6309360"/>
            <a:ext cx="1359296" cy="310870"/>
          </a:xfrm>
          <a:prstGeom prst="rect">
            <a:avLst/>
          </a:prstGeom>
        </p:spPr>
      </p:pic>
      <p:sp>
        <p:nvSpPr>
          <p:cNvPr id="10" name="Title 9"/>
          <p:cNvSpPr>
            <a:spLocks noGrp="1"/>
          </p:cNvSpPr>
          <p:nvPr>
            <p:ph type="title"/>
          </p:nvPr>
        </p:nvSpPr>
        <p:spPr/>
        <p:txBody>
          <a:bodyPr/>
          <a:lstStyle/>
          <a:p>
            <a:r>
              <a:rPr lang="en-US" dirty="0"/>
              <a:t>Accessing the Class Report</a:t>
            </a:r>
          </a:p>
        </p:txBody>
      </p:sp>
    </p:spTree>
    <p:extLst>
      <p:ext uri="{BB962C8B-B14F-4D97-AF65-F5344CB8AC3E}">
        <p14:creationId xmlns:p14="http://schemas.microsoft.com/office/powerpoint/2010/main" val="2046581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765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CF535A62-918C-4F03-B975-F6C30483283F}" type="slidenum">
              <a:rPr lang="en-US" smtClean="0"/>
              <a:pPr/>
              <a:t>9</a:t>
            </a:fld>
            <a:endParaRPr lang="en-US" dirty="0"/>
          </a:p>
        </p:txBody>
      </p:sp>
      <p:sp>
        <p:nvSpPr>
          <p:cNvPr id="3" name="Title 2"/>
          <p:cNvSpPr>
            <a:spLocks noGrp="1"/>
          </p:cNvSpPr>
          <p:nvPr>
            <p:ph type="title"/>
          </p:nvPr>
        </p:nvSpPr>
        <p:spPr/>
        <p:txBody>
          <a:bodyPr/>
          <a:lstStyle/>
          <a:p>
            <a:r>
              <a:rPr lang="en-US" dirty="0" smtClean="0"/>
              <a:t>Standard Deviation</a:t>
            </a:r>
            <a:endParaRPr lang="en-US" dirty="0"/>
          </a:p>
        </p:txBody>
      </p:sp>
      <p:sp>
        <p:nvSpPr>
          <p:cNvPr id="28674" name="Content Placeholder 1"/>
          <p:cNvSpPr>
            <a:spLocks noGrp="1"/>
          </p:cNvSpPr>
          <p:nvPr>
            <p:ph idx="1"/>
          </p:nvPr>
        </p:nvSpPr>
        <p:spPr/>
        <p:txBody>
          <a:bodyPr/>
          <a:lstStyle/>
          <a:p>
            <a:r>
              <a:rPr lang="en-US" smtClean="0"/>
              <a:t>Larger standard deviation indicates more academic diversity</a:t>
            </a:r>
          </a:p>
          <a:p>
            <a:r>
              <a:rPr lang="en-US" smtClean="0"/>
              <a:t>How might this impact instruction?</a:t>
            </a:r>
            <a:endParaRPr lang="en-US" dirty="0" smtClean="0"/>
          </a:p>
        </p:txBody>
      </p:sp>
      <p:sp>
        <p:nvSpPr>
          <p:cNvPr id="6" name="TextBox 5"/>
          <p:cNvSpPr txBox="1"/>
          <p:nvPr/>
        </p:nvSpPr>
        <p:spPr>
          <a:xfrm>
            <a:off x="2438400" y="1640782"/>
            <a:ext cx="6512169" cy="2072362"/>
          </a:xfrm>
          <a:prstGeom prst="rect">
            <a:avLst/>
          </a:prstGeom>
          <a:solidFill>
            <a:schemeClr val="bg1"/>
          </a:solidFill>
        </p:spPr>
        <p:txBody>
          <a:bodyPr wrap="square" tIns="45720">
            <a:spAutoFit/>
          </a:bodyPr>
          <a:lstStyle/>
          <a:p>
            <a:pPr marL="344488" indent="-344488" fontAlgn="auto">
              <a:spcBef>
                <a:spcPts val="600"/>
              </a:spcBef>
              <a:spcAft>
                <a:spcPts val="1000"/>
              </a:spcAft>
              <a:buFont typeface="Wingdings" pitchFamily="2" charset="2"/>
              <a:buChar char="§"/>
              <a:defRPr/>
            </a:pPr>
            <a:r>
              <a:rPr lang="en-US" sz="2800" dirty="0" smtClean="0">
                <a:latin typeface="Arial" pitchFamily="34" charset="0"/>
                <a:cs typeface="Arial" pitchFamily="34" charset="0"/>
              </a:rPr>
              <a:t>Smaller standard deviations indicate that students are more alike.</a:t>
            </a:r>
          </a:p>
          <a:p>
            <a:pPr marL="344488" indent="-344488" fontAlgn="auto">
              <a:spcBef>
                <a:spcPts val="600"/>
              </a:spcBef>
              <a:spcAft>
                <a:spcPts val="1000"/>
              </a:spcAft>
              <a:buFont typeface="Wingdings" pitchFamily="2" charset="2"/>
              <a:buChar char="§"/>
              <a:defRPr/>
            </a:pPr>
            <a:r>
              <a:rPr lang="en-US" sz="2800" dirty="0" smtClean="0">
                <a:latin typeface="Arial" pitchFamily="34" charset="0"/>
                <a:cs typeface="Arial" pitchFamily="34" charset="0"/>
              </a:rPr>
              <a:t>How </a:t>
            </a:r>
            <a:r>
              <a:rPr lang="en-US" sz="2800" dirty="0">
                <a:latin typeface="Arial" pitchFamily="34" charset="0"/>
                <a:cs typeface="Arial" pitchFamily="34" charset="0"/>
              </a:rPr>
              <a:t>might this impact instruction?</a:t>
            </a:r>
          </a:p>
          <a:p>
            <a:pPr marL="347472" indent="-274320" fontAlgn="auto">
              <a:spcBef>
                <a:spcPts val="600"/>
              </a:spcBef>
              <a:spcAft>
                <a:spcPts val="0"/>
              </a:spcAft>
              <a:defRPr/>
            </a:pPr>
            <a:endParaRPr lang="en-US" dirty="0">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543" y="3560224"/>
            <a:ext cx="6512169" cy="26084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3505200"/>
            <a:ext cx="6659248" cy="2817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 - &amp;quot;Stepping Stones  to Using Data Web-Based MAP&amp;quot;&quot;/&gt;&lt;property id=&quot;20307&quot; value=&quot;256&quot;/&gt;&lt;/object&gt;&lt;object type=&quot;3&quot; unique_id=&quot;10006&quot;&gt;&lt;property id=&quot;20148&quot; value=&quot;5&quot;/&gt;&lt;property id=&quot;20300&quot; value=&quot;Slide 3 - &amp;quot;Setting the Stage&amp;quot;&quot;/&gt;&lt;property id=&quot;20307&quot; value=&quot;260&quot;/&gt;&lt;/object&gt;&lt;object type=&quot;3&quot; unique_id=&quot;10007&quot;&gt;&lt;property id=&quot;20148&quot; value=&quot;5&quot;/&gt;&lt;property id=&quot;20300&quot; value=&quot;Slide 4 - &amp;quot;Planning Forward&amp;quot;&quot;/&gt;&lt;property id=&quot;20307&quot; value=&quot;261&quot;/&gt;&lt;/object&gt;&lt;object type=&quot;3&quot; unique_id=&quot;10008&quot;&gt;&lt;property id=&quot;20148&quot; value=&quot;5&quot;/&gt;&lt;property id=&quot;20300&quot; value=&quot;Slide 6 - &amp;quot;Activating Prior Knowledge&amp;quot;&quot;/&gt;&lt;property id=&quot;20307&quot; value=&quot;262&quot;/&gt;&lt;/object&gt;&lt;object type=&quot;3&quot; unique_id=&quot;10009&quot;&gt;&lt;property id=&quot;20148&quot; value=&quot;5&quot;/&gt;&lt;property id=&quot;20300&quot; value=&quot;Slide 8 - &amp;quot;Accessing the Class Report&amp;quot;&quot;/&gt;&lt;property id=&quot;20307&quot; value=&quot;263&quot;/&gt;&lt;/object&gt;&lt;object type=&quot;3&quot; unique_id=&quot;10010&quot;&gt;&lt;property id=&quot;20148&quot; value=&quot;5&quot;/&gt;&lt;property id=&quot;20300&quot; value=&quot;Slide 9 - &amp;quot;Standard Deviation&amp;quot;&quot;/&gt;&lt;property id=&quot;20307&quot; value=&quot;264&quot;/&gt;&lt;/object&gt;&lt;object type=&quot;3&quot; unique_id=&quot;10012&quot;&gt;&lt;property id=&quot;20148&quot; value=&quot;5&quot;/&gt;&lt;property id=&quot;20300&quot; value=&quot;Slide 13 - &amp;quot;Jigsaw Activity&amp;quot;&quot;/&gt;&lt;property id=&quot;20307&quot; value=&quot;266&quot;/&gt;&lt;/object&gt;&lt;object type=&quot;3&quot; unique_id=&quot;10014&quot;&gt;&lt;property id=&quot;20148&quot; value=&quot;5&quot;/&gt;&lt;property id=&quot;20300&quot; value=&quot;Slide 14 - &amp;quot;Growth Norms Bring Context to the Data&amp;quot;&quot;/&gt;&lt;property id=&quot;20307&quot; value=&quot;278&quot;/&gt;&lt;/object&gt;&lt;object type=&quot;3&quot; unique_id=&quot;10015&quot;&gt;&lt;property id=&quot;20148&quot; value=&quot;5&quot;/&gt;&lt;property id=&quot;20300&quot; value=&quot;Slide 16 - &amp;quot;Growth in Context&amp;quot;&quot;/&gt;&lt;property id=&quot;20307&quot; value=&quot;268&quot;/&gt;&lt;/object&gt;&lt;object type=&quot;3&quot; unique_id=&quot;10019&quot;&gt;&lt;property id=&quot;20148&quot; value=&quot;5&quot;/&gt;&lt;property id=&quot;20300&quot; value=&quot;Slide 22 - &amp;quot;Possible Parent Questions&amp;amp;#x09;&amp;quot;&quot;/&gt;&lt;property id=&quot;20307&quot; value=&quot;272&quot;/&gt;&lt;/object&gt;&lt;object type=&quot;3&quot; unique_id=&quot;10020&quot;&gt;&lt;property id=&quot;20148&quot; value=&quot;5&quot;/&gt;&lt;property id=&quot;20300&quot; value=&quot;Slide 23 - &amp;quot;Planning Forward&amp;quot;&quot;/&gt;&lt;property id=&quot;20307&quot; value=&quot;273&quot;/&gt;&lt;/object&gt;&lt;object type=&quot;3&quot; unique_id=&quot;10021&quot;&gt;&lt;property id=&quot;20148&quot; value=&quot;5&quot;/&gt;&lt;property id=&quot;20300&quot; value=&quot;Slide 24 - &amp;quot;Today’s Learning: Exit Ticket&amp;quot;&quot;/&gt;&lt;property id=&quot;20307&quot; value=&quot;274&quot;/&gt;&lt;/object&gt;&lt;object type=&quot;3&quot; unique_id=&quot;10022&quot;&gt;&lt;property id=&quot;20148&quot; value=&quot;5&quot;/&gt;&lt;property id=&quot;20300&quot; value=&quot;Slide 25 - &amp;quot;Thank you for your attention and hard work.&amp;quot;&quot;/&gt;&lt;property id=&quot;20307&quot; value=&quot;275&quot;/&gt;&lt;/object&gt;&lt;object type=&quot;3&quot; unique_id=&quot;10044&quot;&gt;&lt;property id=&quot;20148&quot; value=&quot;5&quot;/&gt;&lt;property id=&quot;20300&quot; value=&quot;Slide 7 - &amp;quot;Class Report&amp;quot;&quot;/&gt;&lt;property id=&quot;20307&quot; value=&quot;331&quot;/&gt;&lt;/object&gt;&lt;object type=&quot;3&quot; unique_id=&quot;10046&quot;&gt;&lt;property id=&quot;20148&quot; value=&quot;5&quot;/&gt;&lt;property id=&quot;20300&quot; value=&quot;Slide 10 - &amp;quot;Class Breakdown by RIT Reports&amp;quot;&quot;/&gt;&lt;property id=&quot;20307&quot; value=&quot;333&quot;/&gt;&lt;/object&gt;&lt;object type=&quot;3&quot; unique_id=&quot;10049&quot;&gt;&lt;property id=&quot;20148&quot; value=&quot;5&quot;/&gt;&lt;property id=&quot;20300&quot; value=&quot;Slide 19 - &amp;quot;Student Progress Reports&amp;quot;&quot;/&gt;&lt;property id=&quot;20307&quot; value=&quot;335&quot;/&gt;&lt;/object&gt;&lt;object type=&quot;3&quot; unique_id=&quot;10051&quot;&gt;&lt;property id=&quot;20148&quot; value=&quot;5&quot;/&gt;&lt;property id=&quot;20300&quot; value=&quot;Slide 26 - &amp;quot;The MAP® Adaptive Assessment&amp;quot;&quot;/&gt;&lt;property id=&quot;20307&quot; value=&quot;279&quot;/&gt;&lt;/object&gt;&lt;object type=&quot;3&quot; unique_id=&quot;10052&quot;&gt;&lt;property id=&quot;20148&quot; value=&quot;5&quot;/&gt;&lt;property id=&quot;20300&quot; value=&quot;Slide 27 - &amp;quot;Rasch unIT (RIT) Scale&amp;quot;&quot;/&gt;&lt;property id=&quot;20307&quot; value=&quot;280&quot;/&gt;&lt;/object&gt;&lt;object type=&quot;3&quot; unique_id=&quot;10054&quot;&gt;&lt;property id=&quot;20148&quot; value=&quot;5&quot;/&gt;&lt;property id=&quot;20300&quot; value=&quot;Slide 29 - &amp;quot;Normative Data: Bringing Context  to the Data&amp;quot;&quot;/&gt;&lt;property id=&quot;20307&quot; value=&quot;282&quot;/&gt;&lt;/object&gt;&lt;object type=&quot;3&quot; unique_id=&quot;10055&quot;&gt;&lt;property id=&quot;20148&quot; value=&quot;5&quot;/&gt;&lt;property id=&quot;20300&quot; value=&quot;Slide 30 - &amp;quot;NWEA™ Research&amp;quot;&quot;/&gt;&lt;property id=&quot;20307&quot; value=&quot;283&quot;/&gt;&lt;/object&gt;&lt;object type=&quot;3&quot; unique_id=&quot;10056&quot;&gt;&lt;property id=&quot;20148&quot; value=&quot;5&quot;/&gt;&lt;property id=&quot;20300&quot; value=&quot;Slide 31 - &amp;quot;Instructional Level vs. Mastery&amp;quot;&quot;/&gt;&lt;property id=&quot;20307&quot; value=&quot;286&quot;/&gt;&lt;/object&gt;&lt;object type=&quot;3&quot; unique_id=&quot;10057&quot;&gt;&lt;property id=&quot;20148&quot; value=&quot;5&quot;/&gt;&lt;property id=&quot;20300&quot; value=&quot;Slide 32 - &amp;quot;Ready for Instruction Today&amp;quot;&quot;/&gt;&lt;property id=&quot;20307&quot; value=&quot;281&quot;/&gt;&lt;/object&gt;&lt;object type=&quot;3&quot; unique_id=&quot;10058&quot;&gt;&lt;property id=&quot;20148&quot; value=&quot;5&quot;/&gt;&lt;property id=&quot;20300&quot; value=&quot;Slide 33 - &amp;quot;DesCartes: A Continuum of Learning®&amp;quot;&quot;/&gt;&lt;property id=&quot;20307&quot; value=&quot;285&quot;/&gt;&lt;/object&gt;&lt;object type=&quot;3&quot; unique_id=&quot;10060&quot;&gt;&lt;property id=&quot;20148&quot; value=&quot;5&quot;/&gt;&lt;property id=&quot;20300&quot; value=&quot;Slide 12 - &amp;quot;Connecting Data to Instruction&amp;quot;&quot;/&gt;&lt;property id=&quot;20307&quot; value=&quot;340&quot;/&gt;&lt;/object&gt;&lt;object type=&quot;3&quot; unique_id=&quot;10061&quot;&gt;&lt;property id=&quot;20148&quot; value=&quot;5&quot;/&gt;&lt;property id=&quot;20300&quot; value=&quot;Slide 15 - &amp;quot;Achievement Status and Growth Reports&amp;quot;&quot;/&gt;&lt;property id=&quot;20307&quot; value=&quot;341&quot;/&gt;&lt;/object&gt;&lt;object type=&quot;3&quot; unique_id=&quot;10062&quot;&gt;&lt;property id=&quot;20148&quot; value=&quot;5&quot;/&gt;&lt;property id=&quot;20300&quot; value=&quot;Slide 21 - &amp;quot;Sharing Results&amp;quot;&quot;/&gt;&lt;property id=&quot;20307&quot; value=&quot;343&quot;/&gt;&lt;/object&gt;&lt;object type=&quot;3&quot; unique_id=&quot;10063&quot;&gt;&lt;property id=&quot;20148&quot; value=&quot;5&quot;/&gt;&lt;property id=&quot;20300&quot; value=&quot;Slide 34 - &amp;quot;Primary Grades Instructional Data&amp;quot;&quot;/&gt;&lt;property id=&quot;20307&quot; value=&quot;344&quot;/&gt;&lt;/object&gt;&lt;object type=&quot;3&quot; unique_id=&quot;14211&quot;&gt;&lt;property id=&quot;20148&quot; value=&quot;5&quot;/&gt;&lt;property id=&quot;20300&quot; value=&quot;Slide 17 - &amp;quot;Student Goal Setting&amp;quot;&quot;/&gt;&lt;property id=&quot;20307&quot; value=&quot;345&quot;/&gt;&lt;/object&gt;&lt;object type=&quot;3&quot; unique_id=&quot;14212&quot;&gt;&lt;property id=&quot;20148&quot; value=&quot;5&quot;/&gt;&lt;property id=&quot;20300&quot; value=&quot;Slide 18 - &amp;quot;Student Goal Setting Worksheet&amp;quot;&quot;/&gt;&lt;property id=&quot;20307&quot; value=&quot;346&quot;/&gt;&lt;/object&gt;&lt;object type=&quot;3&quot; unique_id=&quot;14213&quot;&gt;&lt;property id=&quot;20148&quot; value=&quot;5&quot;/&gt;&lt;property id=&quot;20300&quot; value=&quot;Slide 5 - &amp;quot;Self-Assessment &amp;quot;&quot;/&gt;&lt;property id=&quot;20307&quot; value=&quot;351&quot;/&gt;&lt;/object&gt;&lt;object type=&quot;3&quot; unique_id=&quot;14214&quot;&gt;&lt;property id=&quot;20148&quot; value=&quot;5&quot;/&gt;&lt;property id=&quot;20300&quot; value=&quot;Slide 11 - &amp;quot;Class Breakdown Reports and  DesCartes: A Continuum of Learning®&amp;quot;&quot;/&gt;&lt;property id=&quot;20307&quot; value=&quot;349&quot;/&gt;&lt;/object&gt;&lt;object type=&quot;3&quot; unique_id=&quot;14215&quot;&gt;&lt;property id=&quot;20148&quot; value=&quot;5&quot;/&gt;&lt;property id=&quot;20300&quot; value=&quot;Slide 20 - &amp;quot;Student Progress Reports&amp;quot;&quot;/&gt;&lt;property id=&quot;20307&quot; value=&quot;350&quot;/&gt;&lt;/object&gt;&lt;object type=&quot;3&quot; unique_id=&quot;14216&quot;&gt;&lt;property id=&quot;20148&quot; value=&quot;5&quot;/&gt;&lt;property id=&quot;20300&quot; value=&quot;Slide 28 - &amp;quot;Measuring Growth&amp;quot;&quot;/&gt;&lt;property id=&quot;20307&quot; value=&quot;348&quot;/&gt;&lt;/object&gt;&lt;/object&gt;&lt;/object&gt;&lt;/database&gt;"/>
  <p:tag name="SECTOMILLISECCONVERTED" val="1"/>
</p:tagLst>
</file>

<file path=ppt/theme/theme1.xml><?xml version="1.0" encoding="utf-8"?>
<a:theme xmlns:a="http://schemas.openxmlformats.org/drawingml/2006/main" name="NewPPTTemplate">
  <a:themeElements>
    <a:clrScheme name="NWEA">
      <a:dk1>
        <a:sysClr val="windowText" lastClr="000000"/>
      </a:dk1>
      <a:lt1>
        <a:sysClr val="window" lastClr="FFFFFF"/>
      </a:lt1>
      <a:dk2>
        <a:srgbClr val="0065A4"/>
      </a:dk2>
      <a:lt2>
        <a:srgbClr val="A6B4AC"/>
      </a:lt2>
      <a:accent1>
        <a:srgbClr val="13B5EA"/>
      </a:accent1>
      <a:accent2>
        <a:srgbClr val="F78E1E"/>
      </a:accent2>
      <a:accent3>
        <a:srgbClr val="7AC143"/>
      </a:accent3>
      <a:accent4>
        <a:srgbClr val="005DAA"/>
      </a:accent4>
      <a:accent5>
        <a:srgbClr val="FFC425"/>
      </a:accent5>
      <a:accent6>
        <a:srgbClr val="008752"/>
      </a:accent6>
      <a:hlink>
        <a:srgbClr val="005DAA"/>
      </a:hlink>
      <a:folHlink>
        <a:srgbClr val="A6B4AC"/>
      </a:folHlink>
    </a:clrScheme>
    <a:fontScheme name="New NWEA Fonts">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8668</TotalTime>
  <Words>4259</Words>
  <Application>Microsoft Office PowerPoint</Application>
  <PresentationFormat>On-screen Show (4:3)</PresentationFormat>
  <Paragraphs>597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NewPPTTemplate</vt:lpstr>
      <vt:lpstr>PowerPoint Presentation</vt:lpstr>
      <vt:lpstr>Stepping Stones  to Using Data Web-Based MAP</vt:lpstr>
      <vt:lpstr>Setting the Stage</vt:lpstr>
      <vt:lpstr>Planning Forward</vt:lpstr>
      <vt:lpstr>Self-Assessment </vt:lpstr>
      <vt:lpstr>Activating Prior Knowledge</vt:lpstr>
      <vt:lpstr>Class Report</vt:lpstr>
      <vt:lpstr>Accessing the Class Report</vt:lpstr>
      <vt:lpstr>Standard Deviation</vt:lpstr>
      <vt:lpstr>Class Breakdown by RIT Reports</vt:lpstr>
      <vt:lpstr>Class Breakdown Reports and  DesCartes: A Continuum of Learning®</vt:lpstr>
      <vt:lpstr>Connecting Data to Instruction</vt:lpstr>
      <vt:lpstr>Jigsaw Activity</vt:lpstr>
      <vt:lpstr>Growth Norms Bring Context to the Data</vt:lpstr>
      <vt:lpstr>Achievement Status and Growth Reports</vt:lpstr>
      <vt:lpstr>Growth in Context</vt:lpstr>
      <vt:lpstr>Student Goal Setting</vt:lpstr>
      <vt:lpstr>Student Goal Setting Worksheet</vt:lpstr>
      <vt:lpstr>Student Progress Reports</vt:lpstr>
      <vt:lpstr>Student Progress Reports</vt:lpstr>
      <vt:lpstr>Sharing Results</vt:lpstr>
      <vt:lpstr>Possible Parent Questions </vt:lpstr>
      <vt:lpstr>Planning Forward</vt:lpstr>
      <vt:lpstr>Today’s Learning: Exit Ticket</vt:lpstr>
      <vt:lpstr>Thank you for your attention and hard work.</vt:lpstr>
      <vt:lpstr>The MAP® Adaptive Assessment</vt:lpstr>
      <vt:lpstr>Rasch unIT (RIT) Scale</vt:lpstr>
      <vt:lpstr>Measuring Growth</vt:lpstr>
      <vt:lpstr>Normative Data: Bringing Context  to the Data</vt:lpstr>
      <vt:lpstr>NWEA™ Research</vt:lpstr>
      <vt:lpstr>Instructional Level vs. Mastery</vt:lpstr>
      <vt:lpstr>Ready for Instruction Today</vt:lpstr>
      <vt:lpstr>DesCartes: A Continuum of Learning®</vt:lpstr>
      <vt:lpstr>Primary Grades Instructional Data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Stepping Stones  to Using Data</dc:title>
  <dc:creator>TJB</dc:creator>
  <cp:lastModifiedBy>Angel Nelsen</cp:lastModifiedBy>
  <cp:revision>557</cp:revision>
  <cp:lastPrinted>2012-01-10T14:28:30Z</cp:lastPrinted>
  <dcterms:created xsi:type="dcterms:W3CDTF">2011-09-06T16:51:37Z</dcterms:created>
  <dcterms:modified xsi:type="dcterms:W3CDTF">2013-06-20T22:00:47Z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hases">
    <vt:lpwstr>Phase 3 - QA</vt:lpwstr>
  </property>
  <property fmtid="{D5CDD505-2E9C-101B-9397-08002B2CF9AE}" pid="3" name="Workshop Group">
    <vt:lpwstr>2) SSD</vt:lpwstr>
  </property>
  <property fmtid="{D5CDD505-2E9C-101B-9397-08002B2CF9AE}" pid="4" name="Workflow Phase">
    <vt:lpwstr>6.5: In Progress with Texas</vt:lpwstr>
  </property>
</Properties>
</file>